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0" r:id="rId6"/>
    <p:sldId id="270" r:id="rId7"/>
    <p:sldId id="261" r:id="rId8"/>
    <p:sldId id="262" r:id="rId9"/>
    <p:sldId id="263" r:id="rId10"/>
    <p:sldId id="264" r:id="rId11"/>
    <p:sldId id="271" r:id="rId12"/>
    <p:sldId id="272" r:id="rId13"/>
    <p:sldId id="265" r:id="rId14"/>
    <p:sldId id="266" r:id="rId15"/>
    <p:sldId id="267"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2.png>
</file>

<file path=ppt/media/image3.jpeg>
</file>

<file path=ppt/media/image4.png>
</file>

<file path=ppt/media/image5.png>
</file>

<file path=ppt/media/image6.jpeg>
</file>

<file path=ppt/media/image7.pn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pt-BR"/>
              <a:t>Clique para editar o título Mestre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193BAB95-8DA7-460B-B00A-7037C8394FB0}" type="datetime1">
              <a:rPr lang="en-US" smtClean="0"/>
              <a:pPr/>
              <a:t>4/13/2024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a:t>Sample Footer Text</a:t>
            </a:r>
            <a:endParaRPr lang="en-US" dirty="0">
              <a:solidFill>
                <a:srgbClr val="FFFFFF"/>
              </a:solidFill>
            </a:endParaRPr>
          </a:p>
        </p:txBody>
      </p:sp>
      <p:sp>
        <p:nvSpPr>
          <p:cNvPr id="6" name="Slide Number Placeholder 5"/>
          <p:cNvSpPr>
            <a:spLocks noGrp="1"/>
          </p:cNvSpPr>
          <p:nvPr>
            <p:ph type="sldNum" sz="quarter" idx="12"/>
          </p:nvPr>
        </p:nvSpPr>
        <p:spPr>
          <a:xfrm>
            <a:off x="9896911" y="5410199"/>
            <a:ext cx="771089" cy="365125"/>
          </a:xfrm>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29132396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pt-BR"/>
              <a:t>Clique no ícone para adicionar uma imagem</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397525973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pt-BR"/>
              <a:t>Clique para editar o título Mestre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3560846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pt-BR"/>
              <a:t>Clique para editar o título Mestre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9318346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pt-BR"/>
              <a:t>Clique para editar o título Mestre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64469235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pt-BR"/>
              <a:t>Clique para editar o título Mestre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3" name="Date Placeholder 2"/>
          <p:cNvSpPr>
            <a:spLocks noGrp="1"/>
          </p:cNvSpPr>
          <p:nvPr>
            <p:ph type="dt" sz="half" idx="10"/>
          </p:nvPr>
        </p:nvSpPr>
        <p:spPr/>
        <p:txBody>
          <a:bodyPr/>
          <a:lstStyle/>
          <a:p>
            <a:fld id="{193BAB95-8DA7-460B-B00A-7037C8394FB0}" type="datetime1">
              <a:rPr lang="en-US" smtClean="0"/>
              <a:pPr/>
              <a:t>4/13/2024</a:t>
            </a:fld>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solidFill>
                <a:srgbClr val="FFFFFF"/>
              </a:solidFill>
            </a:endParaRPr>
          </a:p>
        </p:txBody>
      </p:sp>
      <p:sp>
        <p:nvSpPr>
          <p:cNvPr id="5" name="Slide Number Placeholder 4"/>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269197119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pt-BR"/>
              <a:t>Clique para editar o título Mestre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3" name="Date Placeholder 2"/>
          <p:cNvSpPr>
            <a:spLocks noGrp="1"/>
          </p:cNvSpPr>
          <p:nvPr>
            <p:ph type="dt" sz="half" idx="10"/>
          </p:nvPr>
        </p:nvSpPr>
        <p:spPr/>
        <p:txBody>
          <a:bodyPr/>
          <a:lstStyle/>
          <a:p>
            <a:fld id="{193BAB95-8DA7-460B-B00A-7037C8394FB0}" type="datetime1">
              <a:rPr lang="en-US" smtClean="0"/>
              <a:pPr/>
              <a:t>4/13/2024</a:t>
            </a:fld>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solidFill>
                <a:srgbClr val="FFFFFF"/>
              </a:solidFill>
            </a:endParaRPr>
          </a:p>
        </p:txBody>
      </p:sp>
      <p:sp>
        <p:nvSpPr>
          <p:cNvPr id="5" name="Slide Number Placeholder 4"/>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82831110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193BAB95-8DA7-460B-B00A-7037C8394FB0}" type="datetime1">
              <a:rPr lang="en-US" smtClean="0"/>
              <a:pPr/>
              <a:t>4/13/2024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21370621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193BAB95-8DA7-460B-B00A-7037C8394FB0}" type="datetime1">
              <a:rPr lang="en-US" smtClean="0"/>
              <a:pPr/>
              <a:t>4/13/2024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66437401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193BAB95-8DA7-460B-B00A-7037C8394FB0}" type="datetime1">
              <a:rPr lang="en-US" smtClean="0"/>
              <a:pPr/>
              <a:t>4/13/2024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52027926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pt-BR"/>
              <a:t>Clique para editar o título Mestre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193BAB95-8DA7-460B-B00A-7037C8394FB0}" type="datetime1">
              <a:rPr lang="en-US" smtClean="0"/>
              <a:pPr/>
              <a:t>4/13/2024</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48553553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4241884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141410" y="3073397"/>
            <a:ext cx="4878391" cy="2717801"/>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6172200" y="3073397"/>
            <a:ext cx="4875210" cy="2717801"/>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193BAB95-8DA7-460B-B00A-7037C8394FB0}" type="datetime1">
              <a:rPr lang="en-US" smtClean="0"/>
              <a:pPr/>
              <a:t>4/13/2024</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solidFill>
                <a:srgbClr val="FFFFFF"/>
              </a:solidFill>
            </a:endParaRPr>
          </a:p>
        </p:txBody>
      </p:sp>
      <p:sp>
        <p:nvSpPr>
          <p:cNvPr id="9" name="Slide Number Placeholder 8"/>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26795341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193BAB95-8DA7-460B-B00A-7037C8394FB0}" type="datetime1">
              <a:rPr lang="en-US" smtClean="0"/>
              <a:pPr/>
              <a:t>4/13/2024</a:t>
            </a:fld>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solidFill>
                <a:srgbClr val="FFFFFF"/>
              </a:solidFill>
            </a:endParaRPr>
          </a:p>
        </p:txBody>
      </p:sp>
      <p:sp>
        <p:nvSpPr>
          <p:cNvPr id="5" name="Slide Number Placeholder 4"/>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9815377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3BAB95-8DA7-460B-B00A-7037C8394FB0}" type="datetime1">
              <a:rPr lang="en-US" smtClean="0"/>
              <a:pPr/>
              <a:t>4/13/2024</a:t>
            </a:fld>
            <a:endParaRPr lang="en-US" dirty="0"/>
          </a:p>
        </p:txBody>
      </p:sp>
      <p:sp>
        <p:nvSpPr>
          <p:cNvPr id="3" name="Footer Placeholder 2"/>
          <p:cNvSpPr>
            <a:spLocks noGrp="1"/>
          </p:cNvSpPr>
          <p:nvPr>
            <p:ph type="ftr" sz="quarter" idx="11"/>
          </p:nvPr>
        </p:nvSpPr>
        <p:spPr/>
        <p:txBody>
          <a:bodyPr/>
          <a:lstStyle/>
          <a:p>
            <a:r>
              <a:rPr lang="en-US"/>
              <a:t>Sample Footer Text</a:t>
            </a:r>
            <a:endParaRPr lang="en-US" dirty="0">
              <a:solidFill>
                <a:srgbClr val="FFFFFF"/>
              </a:solidFill>
            </a:endParaRPr>
          </a:p>
        </p:txBody>
      </p:sp>
      <p:sp>
        <p:nvSpPr>
          <p:cNvPr id="4" name="Slide Number Placeholder 3"/>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99375196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415742654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93BAB95-8DA7-460B-B00A-7037C8394FB0}" type="datetime1">
              <a:rPr lang="en-US" smtClean="0"/>
              <a:pPr/>
              <a:t>4/13/2024</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p:cNvSpPr>
            <a:spLocks noGrp="1"/>
          </p:cNvSpPr>
          <p:nvPr>
            <p:ph type="sldNum" sz="quarter" idx="12"/>
          </p:nvPr>
        </p:nvSpPr>
        <p:spPr/>
        <p:txBody>
          <a:body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162301302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93BAB95-8DA7-460B-B00A-7037C8394FB0}" type="datetime1">
              <a:rPr lang="en-US" smtClean="0"/>
              <a:pPr/>
              <a:t>4/13/2024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a:t>Sample Footer Text</a:t>
            </a:r>
            <a:endParaRPr lang="en-US" dirty="0">
              <a:solidFill>
                <a:srgbClr val="FFFFFF"/>
              </a:solidFill>
            </a:endParaRP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1A71338-8BA2-4C79-A6C5-5A8E30081D0C}" type="slidenum">
              <a:rPr lang="en-US" smtClean="0"/>
              <a:pPr/>
              <a:t>‹nº›</a:t>
            </a:fld>
            <a:endParaRPr lang="en-US" dirty="0"/>
          </a:p>
        </p:txBody>
      </p:sp>
    </p:spTree>
    <p:extLst>
      <p:ext uri="{BB962C8B-B14F-4D97-AF65-F5344CB8AC3E}">
        <p14:creationId xmlns:p14="http://schemas.microsoft.com/office/powerpoint/2010/main" val="2871761560"/>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jpeg"/><Relationship Id="rId5" Type="http://schemas.openxmlformats.org/officeDocument/2006/relationships/image" Target="../media/image2.png"/><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jpeg"/><Relationship Id="rId5" Type="http://schemas.openxmlformats.org/officeDocument/2006/relationships/image" Target="../media/image2.pn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4.jpeg"/><Relationship Id="rId5" Type="http://schemas.openxmlformats.org/officeDocument/2006/relationships/image" Target="../media/image2.pn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5.jpeg"/><Relationship Id="rId5" Type="http://schemas.openxmlformats.org/officeDocument/2006/relationships/image" Target="../media/image2.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6.jpe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4.m4a"/><Relationship Id="rId7" Type="http://schemas.openxmlformats.org/officeDocument/2006/relationships/image" Target="../media/image6.jpe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jpeg"/><Relationship Id="rId5" Type="http://schemas.openxmlformats.org/officeDocument/2006/relationships/image" Target="../media/image2.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jpeg"/><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6" name="Group 8">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Ícone&#10;&#10;Descrição gerada automaticamente">
            <a:extLst>
              <a:ext uri="{FF2B5EF4-FFF2-40B4-BE49-F238E27FC236}">
                <a16:creationId xmlns:a16="http://schemas.microsoft.com/office/drawing/2014/main" id="{31A1E528-606E-3DA7-B1CC-A0D9B62D0314}"/>
              </a:ext>
            </a:extLst>
          </p:cNvPr>
          <p:cNvPicPr>
            <a:picLocks noChangeAspect="1"/>
          </p:cNvPicPr>
          <p:nvPr/>
        </p:nvPicPr>
        <p:blipFill rotWithShape="1">
          <a:blip r:embed="rId6">
            <a:alphaModFix/>
          </a:blip>
          <a:srcRect t="24978"/>
          <a:stretch/>
        </p:blipFill>
        <p:spPr>
          <a:xfrm>
            <a:off x="3611" y="10"/>
            <a:ext cx="12188389" cy="6857990"/>
          </a:xfrm>
          <a:prstGeom prst="rect">
            <a:avLst/>
          </a:prstGeom>
        </p:spPr>
      </p:pic>
      <p:grpSp>
        <p:nvGrpSpPr>
          <p:cNvPr id="8" name="Group 12">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4"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4">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6"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7"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8"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9"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0"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1"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2"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3"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4"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5"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6"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7"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8"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29"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0"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1"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2"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3"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4"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35"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grpSp>
      </p:grpSp>
      <p:sp>
        <p:nvSpPr>
          <p:cNvPr id="2" name="Título 1">
            <a:extLst>
              <a:ext uri="{FF2B5EF4-FFF2-40B4-BE49-F238E27FC236}">
                <a16:creationId xmlns:a16="http://schemas.microsoft.com/office/drawing/2014/main" id="{BAC25CB8-C45D-F602-DAF9-E61753CC94D0}"/>
              </a:ext>
            </a:extLst>
          </p:cNvPr>
          <p:cNvSpPr>
            <a:spLocks noGrp="1"/>
          </p:cNvSpPr>
          <p:nvPr>
            <p:ph type="ctrTitle"/>
          </p:nvPr>
        </p:nvSpPr>
        <p:spPr>
          <a:xfrm>
            <a:off x="2620434" y="2328334"/>
            <a:ext cx="6991084" cy="1367896"/>
          </a:xfrm>
        </p:spPr>
        <p:txBody>
          <a:bodyPr>
            <a:noAutofit/>
          </a:bodyPr>
          <a:lstStyle/>
          <a:p>
            <a:pPr algn="ctr"/>
            <a:r>
              <a:rPr lang="pt-BR" sz="4400" b="1" dirty="0"/>
              <a:t>Trabalho 03</a:t>
            </a:r>
            <a:br>
              <a:rPr lang="pt-BR" sz="3600" dirty="0"/>
            </a:br>
            <a:r>
              <a:rPr lang="pt-BR" sz="2800" b="0" i="0" u="none" strike="noStrike" cap="none" dirty="0">
                <a:solidFill>
                  <a:schemeClr val="lt1"/>
                </a:solidFill>
                <a:latin typeface="Arial"/>
                <a:ea typeface="Arial"/>
                <a:cs typeface="Arial"/>
                <a:sym typeface="Arial"/>
              </a:rPr>
              <a:t>AVALIAÇÃO DE DESEMPENHO DE SISTEMAS COMPUTACIONAIS</a:t>
            </a:r>
            <a:endParaRPr lang="pt-BR" sz="2800" dirty="0"/>
          </a:p>
        </p:txBody>
      </p:sp>
      <p:sp>
        <p:nvSpPr>
          <p:cNvPr id="3" name="Subtítulo 2">
            <a:extLst>
              <a:ext uri="{FF2B5EF4-FFF2-40B4-BE49-F238E27FC236}">
                <a16:creationId xmlns:a16="http://schemas.microsoft.com/office/drawing/2014/main" id="{135B0E12-731B-1717-C536-418A08C5EB42}"/>
              </a:ext>
            </a:extLst>
          </p:cNvPr>
          <p:cNvSpPr>
            <a:spLocks noGrp="1"/>
          </p:cNvSpPr>
          <p:nvPr>
            <p:ph type="subTitle" idx="1"/>
          </p:nvPr>
        </p:nvSpPr>
        <p:spPr>
          <a:xfrm>
            <a:off x="2667001" y="3602038"/>
            <a:ext cx="6857999" cy="953029"/>
          </a:xfrm>
        </p:spPr>
        <p:txBody>
          <a:bodyPr>
            <a:normAutofit fontScale="85000" lnSpcReduction="20000"/>
          </a:bodyPr>
          <a:lstStyle/>
          <a:p>
            <a:pPr marL="0" lvl="0" indent="0" algn="l" rtl="0">
              <a:lnSpc>
                <a:spcPct val="100000"/>
              </a:lnSpc>
              <a:spcBef>
                <a:spcPts val="0"/>
              </a:spcBef>
              <a:spcAft>
                <a:spcPts val="0"/>
              </a:spcAft>
              <a:buSzPct val="74205"/>
              <a:buNone/>
            </a:pPr>
            <a:r>
              <a:rPr lang="pt-BR" sz="2000" dirty="0"/>
              <a:t>Nome: Daniel Oliveira dos Santos</a:t>
            </a:r>
          </a:p>
          <a:p>
            <a:pPr marL="0" lvl="0" indent="0" algn="l" rtl="0">
              <a:lnSpc>
                <a:spcPct val="100000"/>
              </a:lnSpc>
              <a:spcBef>
                <a:spcPts val="0"/>
              </a:spcBef>
              <a:spcAft>
                <a:spcPts val="0"/>
              </a:spcAft>
              <a:buSzPct val="74205"/>
              <a:buNone/>
            </a:pPr>
            <a:r>
              <a:rPr lang="pt-BR" sz="2000" dirty="0"/>
              <a:t>Matrícula: 564307</a:t>
            </a:r>
            <a:endParaRPr lang="pt-BR" sz="1800" dirty="0">
              <a:latin typeface="Arial"/>
              <a:ea typeface="Arial"/>
              <a:cs typeface="Arial"/>
              <a:sym typeface="Arial"/>
            </a:endParaRPr>
          </a:p>
          <a:p>
            <a:pPr marL="0" lvl="0" indent="0" algn="l" rtl="0">
              <a:lnSpc>
                <a:spcPct val="100000"/>
              </a:lnSpc>
              <a:spcBef>
                <a:spcPts val="0"/>
              </a:spcBef>
              <a:spcAft>
                <a:spcPts val="0"/>
              </a:spcAft>
              <a:buSzPct val="80979"/>
              <a:buNone/>
            </a:pPr>
            <a:r>
              <a:rPr lang="pt-BR" sz="2000" dirty="0">
                <a:latin typeface="Arial"/>
                <a:ea typeface="Arial"/>
                <a:cs typeface="Arial"/>
                <a:sym typeface="Arial"/>
              </a:rPr>
              <a:t>Nível: </a:t>
            </a:r>
            <a:r>
              <a:rPr lang="pt-BR" sz="1800" dirty="0">
                <a:latin typeface="Arial"/>
                <a:ea typeface="Arial"/>
                <a:cs typeface="Arial"/>
                <a:sym typeface="Arial"/>
              </a:rPr>
              <a:t>Mestrado</a:t>
            </a:r>
          </a:p>
          <a:p>
            <a:pPr marL="0" lvl="0" indent="0" algn="l" rtl="0">
              <a:lnSpc>
                <a:spcPct val="100000"/>
              </a:lnSpc>
              <a:spcBef>
                <a:spcPts val="0"/>
              </a:spcBef>
              <a:spcAft>
                <a:spcPts val="0"/>
              </a:spcAft>
              <a:buSzPct val="80979"/>
              <a:buNone/>
            </a:pPr>
            <a:r>
              <a:rPr lang="pt-BR" sz="2000" dirty="0">
                <a:latin typeface="Arial"/>
                <a:ea typeface="Arial"/>
                <a:cs typeface="Arial"/>
                <a:sym typeface="Arial"/>
              </a:rPr>
              <a:t>Área: </a:t>
            </a:r>
            <a:r>
              <a:rPr lang="pt-BR" sz="1800" dirty="0">
                <a:latin typeface="Arial"/>
                <a:ea typeface="Arial"/>
                <a:cs typeface="Arial"/>
                <a:sym typeface="Arial"/>
              </a:rPr>
              <a:t>Ciência da Computação</a:t>
            </a:r>
          </a:p>
          <a:p>
            <a:pPr algn="ctr"/>
            <a:endParaRPr lang="pt-BR" dirty="0"/>
          </a:p>
        </p:txBody>
      </p:sp>
      <p:sp>
        <p:nvSpPr>
          <p:cNvPr id="37" name="Rectangle 36">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6" name="Áudio 55">
            <a:hlinkClick r:id="" action="ppaction://media"/>
            <a:extLst>
              <a:ext uri="{FF2B5EF4-FFF2-40B4-BE49-F238E27FC236}">
                <a16:creationId xmlns:a16="http://schemas.microsoft.com/office/drawing/2014/main" id="{C6D7B4A1-2861-F8A3-D51B-10305895B52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25255086"/>
      </p:ext>
    </p:extLst>
  </p:cSld>
  <p:clrMapOvr>
    <a:masterClrMapping/>
  </p:clrMapOvr>
  <mc:AlternateContent xmlns:mc="http://schemas.openxmlformats.org/markup-compatibility/2006">
    <mc:Choice xmlns:p14="http://schemas.microsoft.com/office/powerpoint/2010/main" Requires="p14">
      <p:transition spd="slow" p14:dur="2000" advTm="39724"/>
    </mc:Choice>
    <mc:Fallback>
      <p:transition spd="slow" advTm="39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3052D1-4F07-9646-5370-D1B4AC510489}"/>
              </a:ext>
            </a:extLst>
          </p:cNvPr>
          <p:cNvSpPr>
            <a:spLocks noGrp="1"/>
          </p:cNvSpPr>
          <p:nvPr>
            <p:ph type="ctrTitle"/>
          </p:nvPr>
        </p:nvSpPr>
        <p:spPr/>
        <p:txBody>
          <a:bodyPr/>
          <a:lstStyle/>
          <a:p>
            <a:r>
              <a:rPr lang="pt-BR" dirty="0"/>
              <a:t>Parâmetros, fatores e níveis do sistema e da carga de trabalho</a:t>
            </a:r>
          </a:p>
        </p:txBody>
      </p:sp>
      <p:sp>
        <p:nvSpPr>
          <p:cNvPr id="3" name="Subtítulo 2">
            <a:extLst>
              <a:ext uri="{FF2B5EF4-FFF2-40B4-BE49-F238E27FC236}">
                <a16:creationId xmlns:a16="http://schemas.microsoft.com/office/drawing/2014/main" id="{A87E7B6A-14D3-0FCA-9168-C15E70F2161E}"/>
              </a:ext>
            </a:extLst>
          </p:cNvPr>
          <p:cNvSpPr>
            <a:spLocks noGrp="1"/>
          </p:cNvSpPr>
          <p:nvPr>
            <p:ph type="subTitle" idx="1"/>
          </p:nvPr>
        </p:nvSpPr>
        <p:spPr/>
        <p:txBody>
          <a:bodyPr/>
          <a:lstStyle/>
          <a:p>
            <a:r>
              <a:rPr lang="pt-BR" dirty="0">
                <a:solidFill>
                  <a:schemeClr val="tx1"/>
                </a:solidFill>
              </a:rPr>
              <a:t>Variação dos </a:t>
            </a:r>
            <a:r>
              <a:rPr lang="pt-BR" dirty="0" err="1">
                <a:solidFill>
                  <a:schemeClr val="tx1"/>
                </a:solidFill>
              </a:rPr>
              <a:t>hiperparâmetros</a:t>
            </a:r>
            <a:r>
              <a:rPr lang="pt-BR" dirty="0">
                <a:solidFill>
                  <a:schemeClr val="tx1"/>
                </a:solidFill>
              </a:rPr>
              <a:t> de regularização bayesiana, como coeficiente de ponderação, e variação da complexidade do modelo.</a:t>
            </a:r>
          </a:p>
        </p:txBody>
      </p:sp>
      <p:pic>
        <p:nvPicPr>
          <p:cNvPr id="10" name="Áudio 9">
            <a:hlinkClick r:id="" action="ppaction://media"/>
            <a:extLst>
              <a:ext uri="{FF2B5EF4-FFF2-40B4-BE49-F238E27FC236}">
                <a16:creationId xmlns:a16="http://schemas.microsoft.com/office/drawing/2014/main" id="{16B210BE-9553-B92B-18D7-612E1584426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4121267"/>
      </p:ext>
    </p:extLst>
  </p:cSld>
  <p:clrMapOvr>
    <a:masterClrMapping/>
  </p:clrMapOvr>
  <mc:AlternateContent xmlns:mc="http://schemas.openxmlformats.org/markup-compatibility/2006">
    <mc:Choice xmlns:p14="http://schemas.microsoft.com/office/powerpoint/2010/main" Requires="p14">
      <p:transition spd="slow" p14:dur="2000" advTm="21551"/>
    </mc:Choice>
    <mc:Fallback>
      <p:transition spd="slow" advTm="21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956363FB-4516-16FF-ED8F-39AF0C049D71}"/>
              </a:ext>
            </a:extLst>
          </p:cNvPr>
          <p:cNvSpPr>
            <a:spLocks noGrp="1"/>
          </p:cNvSpPr>
          <p:nvPr>
            <p:ph type="ctrTitle"/>
          </p:nvPr>
        </p:nvSpPr>
        <p:spPr>
          <a:xfrm>
            <a:off x="5270066" y="1122363"/>
            <a:ext cx="5397933" cy="2387600"/>
          </a:xfrm>
        </p:spPr>
        <p:txBody>
          <a:bodyPr>
            <a:normAutofit/>
          </a:bodyPr>
          <a:lstStyle/>
          <a:p>
            <a:r>
              <a:rPr lang="pt-BR" sz="4100" dirty="0"/>
              <a:t>Fatores de variação da complexidade do modelo</a:t>
            </a:r>
          </a:p>
        </p:txBody>
      </p:sp>
      <p:sp>
        <p:nvSpPr>
          <p:cNvPr id="3" name="Subtítulo 2">
            <a:extLst>
              <a:ext uri="{FF2B5EF4-FFF2-40B4-BE49-F238E27FC236}">
                <a16:creationId xmlns:a16="http://schemas.microsoft.com/office/drawing/2014/main" id="{C2DF1B4A-5D8A-C05B-4CE3-0FC1DBE02D25}"/>
              </a:ext>
            </a:extLst>
          </p:cNvPr>
          <p:cNvSpPr>
            <a:spLocks noGrp="1"/>
          </p:cNvSpPr>
          <p:nvPr>
            <p:ph type="subTitle" idx="1"/>
          </p:nvPr>
        </p:nvSpPr>
        <p:spPr>
          <a:xfrm>
            <a:off x="5230896" y="3602038"/>
            <a:ext cx="5437103" cy="1655762"/>
          </a:xfrm>
        </p:spPr>
        <p:txBody>
          <a:bodyPr>
            <a:normAutofit/>
          </a:bodyPr>
          <a:lstStyle/>
          <a:p>
            <a:pPr marL="342900" indent="-342900">
              <a:lnSpc>
                <a:spcPct val="110000"/>
              </a:lnSpc>
              <a:buFont typeface="Arial" panose="020B0604020202020204" pitchFamily="34" charset="0"/>
              <a:buChar char="•"/>
            </a:pPr>
            <a:r>
              <a:rPr lang="pt-BR" sz="1400" dirty="0"/>
              <a:t>Esses fatores podem incluir o número de camadas e unidades em uma rede neural, a profundidade de uma árvore de decisão, a ordem de um polinômio em modelos polinomiais, entre outros. Variar esses fatores afeta a complexidade do modelo e, portanto, sua capacidade de se ajustar aos dados.</a:t>
            </a:r>
          </a:p>
        </p:txBody>
      </p:sp>
      <p:pic>
        <p:nvPicPr>
          <p:cNvPr id="5" name="Picture 4" descr="Tela de fundo abstrata">
            <a:extLst>
              <a:ext uri="{FF2B5EF4-FFF2-40B4-BE49-F238E27FC236}">
                <a16:creationId xmlns:a16="http://schemas.microsoft.com/office/drawing/2014/main" id="{11E163CD-BD28-A133-4EEF-0A38C3CE8C1F}"/>
              </a:ext>
            </a:extLst>
          </p:cNvPr>
          <p:cNvPicPr>
            <a:picLocks noChangeAspect="1"/>
          </p:cNvPicPr>
          <p:nvPr/>
        </p:nvPicPr>
        <p:blipFill rotWithShape="1">
          <a:blip r:embed="rId6"/>
          <a:srcRect l="49498" r="9945"/>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12" name="Áudio 11">
            <a:hlinkClick r:id="" action="ppaction://media"/>
            <a:extLst>
              <a:ext uri="{FF2B5EF4-FFF2-40B4-BE49-F238E27FC236}">
                <a16:creationId xmlns:a16="http://schemas.microsoft.com/office/drawing/2014/main" id="{7AD1A8E2-ADC9-567E-BDBB-8E168B3350B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3769505"/>
      </p:ext>
    </p:extLst>
  </p:cSld>
  <p:clrMapOvr>
    <a:masterClrMapping/>
  </p:clrMapOvr>
  <mc:AlternateContent xmlns:mc="http://schemas.openxmlformats.org/markup-compatibility/2006">
    <mc:Choice xmlns:p14="http://schemas.microsoft.com/office/powerpoint/2010/main" Requires="p14">
      <p:transition spd="slow" p14:dur="2000" advTm="32767"/>
    </mc:Choice>
    <mc:Fallback>
      <p:transition spd="slow" advTm="32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4E7F50B4-EBAB-3DDE-7EBD-972F3A74061E}"/>
              </a:ext>
            </a:extLst>
          </p:cNvPr>
          <p:cNvSpPr>
            <a:spLocks noGrp="1"/>
          </p:cNvSpPr>
          <p:nvPr>
            <p:ph type="ctrTitle"/>
          </p:nvPr>
        </p:nvSpPr>
        <p:spPr>
          <a:xfrm>
            <a:off x="5270066" y="1122363"/>
            <a:ext cx="5397933" cy="2387600"/>
          </a:xfrm>
        </p:spPr>
        <p:txBody>
          <a:bodyPr>
            <a:normAutofit/>
          </a:bodyPr>
          <a:lstStyle/>
          <a:p>
            <a:r>
              <a:rPr lang="pt-BR" dirty="0"/>
              <a:t>Parâmetros do modelo</a:t>
            </a:r>
          </a:p>
        </p:txBody>
      </p:sp>
      <p:sp>
        <p:nvSpPr>
          <p:cNvPr id="3" name="Subtítulo 2">
            <a:extLst>
              <a:ext uri="{FF2B5EF4-FFF2-40B4-BE49-F238E27FC236}">
                <a16:creationId xmlns:a16="http://schemas.microsoft.com/office/drawing/2014/main" id="{53AF6BF9-CD49-4D6A-AEF7-25EA7D404D9E}"/>
              </a:ext>
            </a:extLst>
          </p:cNvPr>
          <p:cNvSpPr>
            <a:spLocks noGrp="1"/>
          </p:cNvSpPr>
          <p:nvPr>
            <p:ph type="subTitle" idx="1"/>
          </p:nvPr>
        </p:nvSpPr>
        <p:spPr>
          <a:xfrm>
            <a:off x="5230896" y="3602038"/>
            <a:ext cx="5437103" cy="1655762"/>
          </a:xfrm>
        </p:spPr>
        <p:txBody>
          <a:bodyPr>
            <a:normAutofit/>
          </a:bodyPr>
          <a:lstStyle/>
          <a:p>
            <a:pPr>
              <a:lnSpc>
                <a:spcPct val="110000"/>
              </a:lnSpc>
            </a:pPr>
            <a:r>
              <a:rPr lang="pt-BR" sz="1400"/>
              <a:t>Além dos </a:t>
            </a:r>
            <a:r>
              <a:rPr lang="pt-BR" sz="1400" err="1"/>
              <a:t>hiperparâmetros</a:t>
            </a:r>
            <a:r>
              <a:rPr lang="pt-BR" sz="1400"/>
              <a:t> de regularização bayesiana, os modelos também têm parâmetros internos que são ajustados durante o treinamento. Por exemplo, os pesos em uma rede neural ou os coeficientes em uma regressão linear são parâmetros do modelo. A variação desses parâmetros também afeta o ajuste do modelo aos dados.</a:t>
            </a:r>
          </a:p>
        </p:txBody>
      </p:sp>
      <p:pic>
        <p:nvPicPr>
          <p:cNvPr id="5" name="Picture 4" descr="Gráfico">
            <a:extLst>
              <a:ext uri="{FF2B5EF4-FFF2-40B4-BE49-F238E27FC236}">
                <a16:creationId xmlns:a16="http://schemas.microsoft.com/office/drawing/2014/main" id="{BB2EDF33-4711-BC70-C1A4-F4CC638F3AC3}"/>
              </a:ext>
            </a:extLst>
          </p:cNvPr>
          <p:cNvPicPr>
            <a:picLocks noChangeAspect="1"/>
          </p:cNvPicPr>
          <p:nvPr/>
        </p:nvPicPr>
        <p:blipFill rotWithShape="1">
          <a:blip r:embed="rId6"/>
          <a:srcRect l="23244" r="34510"/>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12" name="Áudio 11">
            <a:hlinkClick r:id="" action="ppaction://media"/>
            <a:extLst>
              <a:ext uri="{FF2B5EF4-FFF2-40B4-BE49-F238E27FC236}">
                <a16:creationId xmlns:a16="http://schemas.microsoft.com/office/drawing/2014/main" id="{9939B3C4-6EF2-AF49-E764-508411740F4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96346788"/>
      </p:ext>
    </p:extLst>
  </p:cSld>
  <p:clrMapOvr>
    <a:masterClrMapping/>
  </p:clrMapOvr>
  <mc:AlternateContent xmlns:mc="http://schemas.openxmlformats.org/markup-compatibility/2006">
    <mc:Choice xmlns:p14="http://schemas.microsoft.com/office/powerpoint/2010/main" Requires="p14">
      <p:transition spd="slow" p14:dur="2000" advTm="26565"/>
    </mc:Choice>
    <mc:Fallback>
      <p:transition spd="slow" advTm="26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2"/>
                </p:tgtEl>
              </p:cMediaNode>
            </p:audio>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B471BDA-CF9A-4D5A-968B-40FC59D410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040777B3-B75E-4922-A37C-3C019743C8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4444371B-289B-4387-9856-366475C891A1}"/>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7EF4589C-D381-0CE7-AAAF-FBE6F5C98DEC}"/>
              </a:ext>
            </a:extLst>
          </p:cNvPr>
          <p:cNvSpPr>
            <a:spLocks noGrp="1"/>
          </p:cNvSpPr>
          <p:nvPr>
            <p:ph type="ctrTitle"/>
          </p:nvPr>
        </p:nvSpPr>
        <p:spPr>
          <a:xfrm>
            <a:off x="6615112" y="1122363"/>
            <a:ext cx="4052887" cy="2387600"/>
          </a:xfrm>
        </p:spPr>
        <p:txBody>
          <a:bodyPr>
            <a:normAutofit/>
          </a:bodyPr>
          <a:lstStyle/>
          <a:p>
            <a:r>
              <a:rPr lang="pt-BR" sz="4100"/>
              <a:t>Outros detalhes sobre a avaliação</a:t>
            </a:r>
          </a:p>
        </p:txBody>
      </p:sp>
      <p:sp>
        <p:nvSpPr>
          <p:cNvPr id="3" name="Subtítulo 2">
            <a:extLst>
              <a:ext uri="{FF2B5EF4-FFF2-40B4-BE49-F238E27FC236}">
                <a16:creationId xmlns:a16="http://schemas.microsoft.com/office/drawing/2014/main" id="{2E912F8A-7769-2268-31A3-8395B057F534}"/>
              </a:ext>
            </a:extLst>
          </p:cNvPr>
          <p:cNvSpPr>
            <a:spLocks noGrp="1"/>
          </p:cNvSpPr>
          <p:nvPr>
            <p:ph type="subTitle" idx="1"/>
          </p:nvPr>
        </p:nvSpPr>
        <p:spPr>
          <a:xfrm>
            <a:off x="6585702" y="3602038"/>
            <a:ext cx="4082297" cy="1655762"/>
          </a:xfrm>
        </p:spPr>
        <p:txBody>
          <a:bodyPr>
            <a:normAutofit/>
          </a:bodyPr>
          <a:lstStyle/>
          <a:p>
            <a:pPr>
              <a:lnSpc>
                <a:spcPct val="110000"/>
              </a:lnSpc>
            </a:pPr>
            <a:r>
              <a:rPr lang="pt-BR" sz="1600"/>
              <a:t>Utilização do framework </a:t>
            </a:r>
            <a:r>
              <a:rPr lang="pt-BR" sz="1600" err="1"/>
              <a:t>PyTorch</a:t>
            </a:r>
            <a:r>
              <a:rPr lang="pt-BR" sz="1600"/>
              <a:t> para implementação das redes neurais e treinamento dos modelos. Hardware utilizado: GPU NVIDIA GeForce RTX 3080. Linguagem de programação: Python.</a:t>
            </a:r>
          </a:p>
        </p:txBody>
      </p:sp>
      <p:pic>
        <p:nvPicPr>
          <p:cNvPr id="5" name="Picture 4" descr="Foto inclinada de caneta em um gráfico">
            <a:extLst>
              <a:ext uri="{FF2B5EF4-FFF2-40B4-BE49-F238E27FC236}">
                <a16:creationId xmlns:a16="http://schemas.microsoft.com/office/drawing/2014/main" id="{E737A543-9BCD-A7B3-2E3A-BDEAF602BBD5}"/>
              </a:ext>
            </a:extLst>
          </p:cNvPr>
          <p:cNvPicPr>
            <a:picLocks noChangeAspect="1"/>
          </p:cNvPicPr>
          <p:nvPr/>
        </p:nvPicPr>
        <p:blipFill rotWithShape="1">
          <a:blip r:embed="rId6"/>
          <a:srcRect l="1573" r="39038" b="-1"/>
          <a:stretch/>
        </p:blipFill>
        <p:spPr>
          <a:xfrm>
            <a:off x="-5597" y="10"/>
            <a:ext cx="6101597" cy="6857990"/>
          </a:xfrm>
          <a:prstGeom prst="rect">
            <a:avLst/>
          </a:prstGeom>
        </p:spPr>
      </p:pic>
      <p:grpSp>
        <p:nvGrpSpPr>
          <p:cNvPr id="13" name="Group 12">
            <a:extLst>
              <a:ext uri="{FF2B5EF4-FFF2-40B4-BE49-F238E27FC236}">
                <a16:creationId xmlns:a16="http://schemas.microsoft.com/office/drawing/2014/main" id="{C5A2BA54-1CB5-4D78-833D-4DE99D4CF6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2DB6607A-AE5A-4681-97D6-48D8B501021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5E0CE6AA-EF28-43C6-800A-9935291A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73BFC1E3-1422-4F2B-92EF-9A52318292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82CBF0D0-7E2E-45E8-B887-FECB65B4E9F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CFC2EE57-3A17-49D2-B960-B2151196DE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BC6054EA-AC38-4659-8DFC-7EA8363CA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5D458F22-E3AE-4E1F-84E7-B89DA554D4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0C8ECD7E-36FA-42E4-8CA2-DCAEFB7B58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05CCF058-4880-4E54-B471-D1668C777A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665BE7E0-1D92-4191-8128-69FAB3A6A1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2E478E73-D149-4066-8259-CD8344AB94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5D5CD267-26CF-49D3-87EB-1E7BFBD62A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2336B37D-C4BA-41F8-B4E7-738E45EE9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49CEB4CD-333D-4D07-94CE-AC797BBF4B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E0F2EFE1-B0C9-41C9-9FA9-E770E2D5BD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2F6844AA-0827-41A1-BB22-4BD3309AD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B235723F-C68A-4A97-A617-3E9A9C22A6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AFEB9141-0BDF-4114-AB24-1E01DE0318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0D54A9BF-75F9-4A83-AA6B-8010BF38A4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3288CFAB-D4D6-492A-B462-09BB2BD904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CA9D6FFC-1660-4F40-9FD2-2B33025E4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A4A8BA1E-9927-4201-A300-C6B5BED919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22AFD4D4-6AEA-4436-82BC-CB036F87E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B4CA41A4-B77F-444E-A92B-CC601C0BC6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65CFF1D-3C70-46D9-97B0-92C70F392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7A04484B-D321-43E1-86DD-F7E32A24BC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E2CC12CD-C2A5-40BD-8BE8-66B7A7268C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1E3DF86E-AB44-4154-9CA3-C8C02B20D6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ADC8D582-EB2D-4D38-8823-7FB1FB2BFEA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011E1CEA-AFFC-42FE-840D-A3B0F84246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76C64EAF-0261-45FA-9F95-0B5364661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EDC58670-805B-4958-AE08-B61E5A73A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1512240B-9829-4107-A85E-DFBEE30628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B59441B6-8F55-4566-B5F8-A053A93230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6D062F50-AC49-4E70-92B3-9BCFE13864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1FA0EB50-E8CB-45B4-8ED5-788754F4CE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FC507F72-75CE-468E-B348-AE1873E9E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781D34F2-C0B0-4220-BA83-AE4CDC2BE4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96D3A3D8-2214-47E2-90DF-EB8E8922E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E5C891BD-8830-427B-A690-1C3D8BAD02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4A3705CB-C3BA-4834-822A-E97C2F8A0D4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CF22130-7505-4C25-AC49-5DD59EF7C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EFF560F4-697B-4CC1-9AC8-6C91A8017A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7D3216B3-1293-43C4-BBFA-B836E5895C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A0665B7D-2416-4B87-A001-9EDD0EF63A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2EE2432C-262C-4267-930A-BE1A8F6A9E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02A3432C-1ED1-4B42-B85C-81EC80B04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A4AB4B84-080E-4A9D-99AC-F28468466A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668A2CA1-9949-45D9-A81C-AAF5287ADE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1151A1EC-0A92-4424-A8E5-8C32BA818C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277D7F09-E974-49B2-B91E-F8B15CF5E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E6FBA352-4C32-4913-BC4F-0D8A3108E5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C63A559-C7FD-4FCC-8318-A8A38535E9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17C111DD-1378-41CB-A7B3-240B74EFAD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ECC60EEE-AABB-4099-9403-8A4CDD5734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37EE12D4-39A5-483C-9603-F67BC95C2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EB0D59E9-096F-40E0-9841-CEE7D008105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282F10F0-6C2B-496C-8799-79FA8D0235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BF5C5BBE-C9CE-403B-A438-0179F6DE44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E934C356-875A-42AE-A732-2D9A0F71D6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F01F959B-AD54-406B-B259-33E1753064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1F01FC20-9E7F-4CBD-80F4-FC59958C6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347EC5B5-5839-44EA-A8C8-42471CDC49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D116B3BA-0986-427E-B045-486A54F455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69492FD6-3328-4CD2-BF68-A1B7FC0C6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12" name="Áudio 11">
            <a:hlinkClick r:id="" action="ppaction://media"/>
            <a:extLst>
              <a:ext uri="{FF2B5EF4-FFF2-40B4-BE49-F238E27FC236}">
                <a16:creationId xmlns:a16="http://schemas.microsoft.com/office/drawing/2014/main" id="{927172B6-82C3-FAAA-DB61-1AE39AF3169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8822224"/>
      </p:ext>
    </p:extLst>
  </p:cSld>
  <p:clrMapOvr>
    <a:masterClrMapping/>
  </p:clrMapOvr>
  <mc:AlternateContent xmlns:mc="http://schemas.openxmlformats.org/markup-compatibility/2006">
    <mc:Choice xmlns:p14="http://schemas.microsoft.com/office/powerpoint/2010/main" Requires="p14">
      <p:transition spd="slow" p14:dur="2000" advTm="55615"/>
    </mc:Choice>
    <mc:Fallback>
      <p:transition spd="slow" advTm="55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2"/>
                </p:tgtEl>
              </p:cMediaNode>
            </p:audio>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56C55FE2-0919-0163-A149-1538E4B61C40}"/>
              </a:ext>
            </a:extLst>
          </p:cNvPr>
          <p:cNvSpPr>
            <a:spLocks noGrp="1"/>
          </p:cNvSpPr>
          <p:nvPr>
            <p:ph type="ctrTitle"/>
          </p:nvPr>
        </p:nvSpPr>
        <p:spPr>
          <a:xfrm>
            <a:off x="5270066" y="1122363"/>
            <a:ext cx="5397933" cy="2387600"/>
          </a:xfrm>
        </p:spPr>
        <p:txBody>
          <a:bodyPr>
            <a:normAutofit/>
          </a:bodyPr>
          <a:lstStyle/>
          <a:p>
            <a:r>
              <a:rPr lang="pt-BR" sz="4400"/>
              <a:t>Como os resultados foram apresentados</a:t>
            </a:r>
          </a:p>
        </p:txBody>
      </p:sp>
      <p:sp>
        <p:nvSpPr>
          <p:cNvPr id="3" name="Subtítulo 2">
            <a:extLst>
              <a:ext uri="{FF2B5EF4-FFF2-40B4-BE49-F238E27FC236}">
                <a16:creationId xmlns:a16="http://schemas.microsoft.com/office/drawing/2014/main" id="{C5745715-D243-9A9F-EA48-E780A8AA9847}"/>
              </a:ext>
            </a:extLst>
          </p:cNvPr>
          <p:cNvSpPr>
            <a:spLocks noGrp="1"/>
          </p:cNvSpPr>
          <p:nvPr>
            <p:ph type="subTitle" idx="1"/>
          </p:nvPr>
        </p:nvSpPr>
        <p:spPr>
          <a:xfrm>
            <a:off x="5230896" y="3602038"/>
            <a:ext cx="5437103" cy="1655762"/>
          </a:xfrm>
        </p:spPr>
        <p:txBody>
          <a:bodyPr>
            <a:normAutofit/>
          </a:bodyPr>
          <a:lstStyle/>
          <a:p>
            <a:pPr>
              <a:lnSpc>
                <a:spcPct val="110000"/>
              </a:lnSpc>
            </a:pPr>
            <a:r>
              <a:rPr lang="pt-BR" sz="1700"/>
              <a:t>Os resultados foram apresentados em tabelas e gráficos comparativos, mostrando a acurácia, perda e tempo de convergência para diferentes configurações de modelos com e sem regularização bayesiana.</a:t>
            </a:r>
          </a:p>
        </p:txBody>
      </p:sp>
      <p:pic>
        <p:nvPicPr>
          <p:cNvPr id="5" name="Picture 4" descr="Rede com pinos">
            <a:extLst>
              <a:ext uri="{FF2B5EF4-FFF2-40B4-BE49-F238E27FC236}">
                <a16:creationId xmlns:a16="http://schemas.microsoft.com/office/drawing/2014/main" id="{587026A9-6240-73B7-6B3B-1F94A6AAE670}"/>
              </a:ext>
            </a:extLst>
          </p:cNvPr>
          <p:cNvPicPr>
            <a:picLocks noChangeAspect="1"/>
          </p:cNvPicPr>
          <p:nvPr/>
        </p:nvPicPr>
        <p:blipFill rotWithShape="1">
          <a:blip r:embed="rId6"/>
          <a:srcRect l="26853" r="28198"/>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12" name="Áudio 11">
            <a:hlinkClick r:id="" action="ppaction://media"/>
            <a:extLst>
              <a:ext uri="{FF2B5EF4-FFF2-40B4-BE49-F238E27FC236}">
                <a16:creationId xmlns:a16="http://schemas.microsoft.com/office/drawing/2014/main" id="{CDDE84D4-3B84-3AA5-F753-16E25245699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1869561"/>
      </p:ext>
    </p:extLst>
  </p:cSld>
  <p:clrMapOvr>
    <a:masterClrMapping/>
  </p:clrMapOvr>
  <mc:AlternateContent xmlns:mc="http://schemas.openxmlformats.org/markup-compatibility/2006">
    <mc:Choice xmlns:p14="http://schemas.microsoft.com/office/powerpoint/2010/main" Requires="p14">
      <p:transition spd="slow" p14:dur="2000" advTm="41059"/>
    </mc:Choice>
    <mc:Fallback>
      <p:transition spd="slow" advTm="41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2"/>
                </p:tgtEl>
              </p:cMediaNode>
            </p:audio>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D6A640B-6684-4338-9199-6EE758735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BAB052D-92E4-4715-895B-E423230754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305051" cy="6858001"/>
            <a:chOff x="0" y="0"/>
            <a:chExt cx="2305051" cy="6858001"/>
          </a:xfrm>
          <a:solidFill>
            <a:schemeClr val="bg2">
              <a:lumMod val="60000"/>
              <a:lumOff val="40000"/>
              <a:alpha val="60000"/>
            </a:schemeClr>
          </a:solidFill>
          <a:effectLst/>
        </p:grpSpPr>
        <p:sp>
          <p:nvSpPr>
            <p:cNvPr id="11" name="Rectangle 5">
              <a:extLst>
                <a:ext uri="{FF2B5EF4-FFF2-40B4-BE49-F238E27FC236}">
                  <a16:creationId xmlns:a16="http://schemas.microsoft.com/office/drawing/2014/main" id="{F9792D54-14D4-44D6-A491-DEA72C26C3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pt-BR"/>
            </a:p>
          </p:txBody>
        </p:sp>
        <p:sp>
          <p:nvSpPr>
            <p:cNvPr id="12" name="Freeform 6">
              <a:extLst>
                <a:ext uri="{FF2B5EF4-FFF2-40B4-BE49-F238E27FC236}">
                  <a16:creationId xmlns:a16="http://schemas.microsoft.com/office/drawing/2014/main" id="{D3CB19E7-637B-4FA1-B5E7-E35CF50AD3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3" name="Freeform 7">
              <a:extLst>
                <a:ext uri="{FF2B5EF4-FFF2-40B4-BE49-F238E27FC236}">
                  <a16:creationId xmlns:a16="http://schemas.microsoft.com/office/drawing/2014/main" id="{B8CED72B-CBE7-450E-BE7C-247E884393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4" name="Rectangle 8">
              <a:extLst>
                <a:ext uri="{FF2B5EF4-FFF2-40B4-BE49-F238E27FC236}">
                  <a16:creationId xmlns:a16="http://schemas.microsoft.com/office/drawing/2014/main" id="{3BBD7465-3665-40AE-98E8-F8503EE2096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pt-BR"/>
            </a:p>
          </p:txBody>
        </p:sp>
        <p:sp>
          <p:nvSpPr>
            <p:cNvPr id="15" name="Freeform 9">
              <a:extLst>
                <a:ext uri="{FF2B5EF4-FFF2-40B4-BE49-F238E27FC236}">
                  <a16:creationId xmlns:a16="http://schemas.microsoft.com/office/drawing/2014/main" id="{86CB6F49-3080-4A29-860D-F8F1AC4AC3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6" name="Freeform 10">
              <a:extLst>
                <a:ext uri="{FF2B5EF4-FFF2-40B4-BE49-F238E27FC236}">
                  <a16:creationId xmlns:a16="http://schemas.microsoft.com/office/drawing/2014/main" id="{EA3A8EBB-EC1C-42C6-B409-E065ACD0E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7" name="Freeform 11">
              <a:extLst>
                <a:ext uri="{FF2B5EF4-FFF2-40B4-BE49-F238E27FC236}">
                  <a16:creationId xmlns:a16="http://schemas.microsoft.com/office/drawing/2014/main" id="{0F0AAA08-BD9A-4F88-A60C-F2ECB84CE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8" name="Freeform 12">
              <a:extLst>
                <a:ext uri="{FF2B5EF4-FFF2-40B4-BE49-F238E27FC236}">
                  <a16:creationId xmlns:a16="http://schemas.microsoft.com/office/drawing/2014/main" id="{44ACFC6E-01EE-4A01-8C39-0C4BC6B4EF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19" name="Freeform 13">
              <a:extLst>
                <a:ext uri="{FF2B5EF4-FFF2-40B4-BE49-F238E27FC236}">
                  <a16:creationId xmlns:a16="http://schemas.microsoft.com/office/drawing/2014/main" id="{DDE8B861-702A-45C6-A7C5-D20764B55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0" name="Freeform 14">
              <a:extLst>
                <a:ext uri="{FF2B5EF4-FFF2-40B4-BE49-F238E27FC236}">
                  <a16:creationId xmlns:a16="http://schemas.microsoft.com/office/drawing/2014/main" id="{28DFAFFC-4BAC-4606-8F45-47284ED217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1" name="Freeform 15">
              <a:extLst>
                <a:ext uri="{FF2B5EF4-FFF2-40B4-BE49-F238E27FC236}">
                  <a16:creationId xmlns:a16="http://schemas.microsoft.com/office/drawing/2014/main" id="{B141C913-8CB4-4E5B-B684-BD40367775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2" name="Freeform 16">
              <a:extLst>
                <a:ext uri="{FF2B5EF4-FFF2-40B4-BE49-F238E27FC236}">
                  <a16:creationId xmlns:a16="http://schemas.microsoft.com/office/drawing/2014/main" id="{81E80ADE-DC6D-491B-BAC4-A90D44FD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3" name="Freeform 17">
              <a:extLst>
                <a:ext uri="{FF2B5EF4-FFF2-40B4-BE49-F238E27FC236}">
                  <a16:creationId xmlns:a16="http://schemas.microsoft.com/office/drawing/2014/main" id="{4A425A61-47B5-41CA-A1D6-21C358B89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4" name="Freeform 18">
              <a:extLst>
                <a:ext uri="{FF2B5EF4-FFF2-40B4-BE49-F238E27FC236}">
                  <a16:creationId xmlns:a16="http://schemas.microsoft.com/office/drawing/2014/main" id="{B44D4532-40A1-4CEB-8A1C-711180D586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5" name="Freeform 19">
              <a:extLst>
                <a:ext uri="{FF2B5EF4-FFF2-40B4-BE49-F238E27FC236}">
                  <a16:creationId xmlns:a16="http://schemas.microsoft.com/office/drawing/2014/main" id="{31056221-3B7D-4E0B-A366-3E03523EF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6" name="Freeform 20">
              <a:extLst>
                <a:ext uri="{FF2B5EF4-FFF2-40B4-BE49-F238E27FC236}">
                  <a16:creationId xmlns:a16="http://schemas.microsoft.com/office/drawing/2014/main" id="{0F4CE988-2CA1-4875-8419-BC9914E7A9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7" name="Freeform 21">
              <a:extLst>
                <a:ext uri="{FF2B5EF4-FFF2-40B4-BE49-F238E27FC236}">
                  <a16:creationId xmlns:a16="http://schemas.microsoft.com/office/drawing/2014/main" id="{D5E11DED-8522-4839-A2C5-9D64FBB031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8" name="Freeform 22">
              <a:extLst>
                <a:ext uri="{FF2B5EF4-FFF2-40B4-BE49-F238E27FC236}">
                  <a16:creationId xmlns:a16="http://schemas.microsoft.com/office/drawing/2014/main" id="{3A1EE55C-F160-4A56-ABFE-5EE18FE219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29" name="Freeform 23">
              <a:extLst>
                <a:ext uri="{FF2B5EF4-FFF2-40B4-BE49-F238E27FC236}">
                  <a16:creationId xmlns:a16="http://schemas.microsoft.com/office/drawing/2014/main" id="{519A9CFB-FBD5-4742-9228-976E852BCC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0" name="Freeform 24">
              <a:extLst>
                <a:ext uri="{FF2B5EF4-FFF2-40B4-BE49-F238E27FC236}">
                  <a16:creationId xmlns:a16="http://schemas.microsoft.com/office/drawing/2014/main" id="{E808A3F5-6663-49E0-B6BB-AFBBCD50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1" name="Freeform 25">
              <a:extLst>
                <a:ext uri="{FF2B5EF4-FFF2-40B4-BE49-F238E27FC236}">
                  <a16:creationId xmlns:a16="http://schemas.microsoft.com/office/drawing/2014/main" id="{33A492F1-3A43-47FE-8E3E-4BF2B78649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2" name="Freeform 26">
              <a:extLst>
                <a:ext uri="{FF2B5EF4-FFF2-40B4-BE49-F238E27FC236}">
                  <a16:creationId xmlns:a16="http://schemas.microsoft.com/office/drawing/2014/main" id="{2ED7DF23-0B1F-4E17-8EC2-1B74D318FB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3" name="Freeform 27">
              <a:extLst>
                <a:ext uri="{FF2B5EF4-FFF2-40B4-BE49-F238E27FC236}">
                  <a16:creationId xmlns:a16="http://schemas.microsoft.com/office/drawing/2014/main" id="{FE1204BD-7481-4989-957D-B61AEA964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4" name="Freeform 28">
              <a:extLst>
                <a:ext uri="{FF2B5EF4-FFF2-40B4-BE49-F238E27FC236}">
                  <a16:creationId xmlns:a16="http://schemas.microsoft.com/office/drawing/2014/main" id="{DD3C5673-1874-477D-AE35-B37A919741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5" name="Freeform 29">
              <a:extLst>
                <a:ext uri="{FF2B5EF4-FFF2-40B4-BE49-F238E27FC236}">
                  <a16:creationId xmlns:a16="http://schemas.microsoft.com/office/drawing/2014/main" id="{DA963A0C-386F-4A9E-89E8-67081094B9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6" name="Freeform 30">
              <a:extLst>
                <a:ext uri="{FF2B5EF4-FFF2-40B4-BE49-F238E27FC236}">
                  <a16:creationId xmlns:a16="http://schemas.microsoft.com/office/drawing/2014/main" id="{D527BB52-D4EE-4CAA-A8A0-53A27DC7FF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7" name="Freeform 31">
              <a:extLst>
                <a:ext uri="{FF2B5EF4-FFF2-40B4-BE49-F238E27FC236}">
                  <a16:creationId xmlns:a16="http://schemas.microsoft.com/office/drawing/2014/main" id="{2A037511-5E0A-4293-81AB-28C5DC96B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8" name="Freeform 32">
              <a:extLst>
                <a:ext uri="{FF2B5EF4-FFF2-40B4-BE49-F238E27FC236}">
                  <a16:creationId xmlns:a16="http://schemas.microsoft.com/office/drawing/2014/main" id="{42A7FE1C-EF14-483B-B5FC-FDC150282A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39" name="Rectangle 33">
              <a:extLst>
                <a:ext uri="{FF2B5EF4-FFF2-40B4-BE49-F238E27FC236}">
                  <a16:creationId xmlns:a16="http://schemas.microsoft.com/office/drawing/2014/main" id="{45A82D49-825B-47BC-8622-A1D54C5C212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pt-BR"/>
            </a:p>
          </p:txBody>
        </p:sp>
        <p:sp>
          <p:nvSpPr>
            <p:cNvPr id="40" name="Freeform 34">
              <a:extLst>
                <a:ext uri="{FF2B5EF4-FFF2-40B4-BE49-F238E27FC236}">
                  <a16:creationId xmlns:a16="http://schemas.microsoft.com/office/drawing/2014/main" id="{039D74A5-B4AF-4800-B941-E5F8CD44E7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1" name="Freeform 35">
              <a:extLst>
                <a:ext uri="{FF2B5EF4-FFF2-40B4-BE49-F238E27FC236}">
                  <a16:creationId xmlns:a16="http://schemas.microsoft.com/office/drawing/2014/main" id="{70B5D059-1472-474F-BDE6-881B5D1CD7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2" name="Freeform 36">
              <a:extLst>
                <a:ext uri="{FF2B5EF4-FFF2-40B4-BE49-F238E27FC236}">
                  <a16:creationId xmlns:a16="http://schemas.microsoft.com/office/drawing/2014/main" id="{736D79CC-81E0-4C87-ABAC-58197ADBD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3" name="Freeform 37">
              <a:extLst>
                <a:ext uri="{FF2B5EF4-FFF2-40B4-BE49-F238E27FC236}">
                  <a16:creationId xmlns:a16="http://schemas.microsoft.com/office/drawing/2014/main" id="{7E72BA97-1228-4006-B095-8D9FB45FB1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4" name="Freeform 38">
              <a:extLst>
                <a:ext uri="{FF2B5EF4-FFF2-40B4-BE49-F238E27FC236}">
                  <a16:creationId xmlns:a16="http://schemas.microsoft.com/office/drawing/2014/main" id="{36FA3A99-37FB-4B03-A810-425BC9B37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5" name="Freeform 39">
              <a:extLst>
                <a:ext uri="{FF2B5EF4-FFF2-40B4-BE49-F238E27FC236}">
                  <a16:creationId xmlns:a16="http://schemas.microsoft.com/office/drawing/2014/main" id="{2E45B959-2AD5-4FE4-BF6A-4F011011C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6" name="Freeform 40">
              <a:extLst>
                <a:ext uri="{FF2B5EF4-FFF2-40B4-BE49-F238E27FC236}">
                  <a16:creationId xmlns:a16="http://schemas.microsoft.com/office/drawing/2014/main" id="{CEE29A17-924F-4EED-A18C-E6A0137E52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7" name="Freeform 41">
              <a:extLst>
                <a:ext uri="{FF2B5EF4-FFF2-40B4-BE49-F238E27FC236}">
                  <a16:creationId xmlns:a16="http://schemas.microsoft.com/office/drawing/2014/main" id="{EFB8BDF1-3A59-4EE5-BFAB-4F4B301E3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8" name="Freeform 42">
              <a:extLst>
                <a:ext uri="{FF2B5EF4-FFF2-40B4-BE49-F238E27FC236}">
                  <a16:creationId xmlns:a16="http://schemas.microsoft.com/office/drawing/2014/main" id="{8F94E417-93B4-4071-A6D1-AE66CA6822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49" name="Freeform 43">
              <a:extLst>
                <a:ext uri="{FF2B5EF4-FFF2-40B4-BE49-F238E27FC236}">
                  <a16:creationId xmlns:a16="http://schemas.microsoft.com/office/drawing/2014/main" id="{A18F44A8-385D-4EB4-A013-7EB252A27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0" name="Freeform 44">
              <a:extLst>
                <a:ext uri="{FF2B5EF4-FFF2-40B4-BE49-F238E27FC236}">
                  <a16:creationId xmlns:a16="http://schemas.microsoft.com/office/drawing/2014/main" id="{B25FB320-9784-4EA9-B1AE-3BF9106E6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1" name="Rectangle 45">
              <a:extLst>
                <a:ext uri="{FF2B5EF4-FFF2-40B4-BE49-F238E27FC236}">
                  <a16:creationId xmlns:a16="http://schemas.microsoft.com/office/drawing/2014/main" id="{C9EB05E6-5BE4-4EE1-9F0C-E8B57B362EA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pt-BR"/>
            </a:p>
          </p:txBody>
        </p:sp>
        <p:sp>
          <p:nvSpPr>
            <p:cNvPr id="52" name="Freeform 46">
              <a:extLst>
                <a:ext uri="{FF2B5EF4-FFF2-40B4-BE49-F238E27FC236}">
                  <a16:creationId xmlns:a16="http://schemas.microsoft.com/office/drawing/2014/main" id="{C66CAA98-15DB-4EF7-B2CA-54F523A3C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3" name="Freeform 47">
              <a:extLst>
                <a:ext uri="{FF2B5EF4-FFF2-40B4-BE49-F238E27FC236}">
                  <a16:creationId xmlns:a16="http://schemas.microsoft.com/office/drawing/2014/main" id="{7A30C330-EB27-4D08-82D2-7311A8505E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4" name="Freeform 48">
              <a:extLst>
                <a:ext uri="{FF2B5EF4-FFF2-40B4-BE49-F238E27FC236}">
                  <a16:creationId xmlns:a16="http://schemas.microsoft.com/office/drawing/2014/main" id="{285C54D0-DCD8-43CD-AE6D-00487565C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5" name="Freeform 49">
              <a:extLst>
                <a:ext uri="{FF2B5EF4-FFF2-40B4-BE49-F238E27FC236}">
                  <a16:creationId xmlns:a16="http://schemas.microsoft.com/office/drawing/2014/main" id="{BC525C34-0A4A-4042-8FA3-F64A115AEA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6" name="Freeform 50">
              <a:extLst>
                <a:ext uri="{FF2B5EF4-FFF2-40B4-BE49-F238E27FC236}">
                  <a16:creationId xmlns:a16="http://schemas.microsoft.com/office/drawing/2014/main" id="{870751A2-DBE9-4631-86D3-800E774916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7" name="Freeform 51">
              <a:extLst>
                <a:ext uri="{FF2B5EF4-FFF2-40B4-BE49-F238E27FC236}">
                  <a16:creationId xmlns:a16="http://schemas.microsoft.com/office/drawing/2014/main" id="{ED6D7806-3E23-488D-80ED-281D3DA720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8" name="Freeform 52">
              <a:extLst>
                <a:ext uri="{FF2B5EF4-FFF2-40B4-BE49-F238E27FC236}">
                  <a16:creationId xmlns:a16="http://schemas.microsoft.com/office/drawing/2014/main" id="{170E0895-F9C9-44BA-AF81-F7938C7E4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59" name="Freeform 53">
              <a:extLst>
                <a:ext uri="{FF2B5EF4-FFF2-40B4-BE49-F238E27FC236}">
                  <a16:creationId xmlns:a16="http://schemas.microsoft.com/office/drawing/2014/main" id="{75AD3DD3-BD4A-4DD9-9AC1-C60E341744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60" name="Freeform 54">
              <a:extLst>
                <a:ext uri="{FF2B5EF4-FFF2-40B4-BE49-F238E27FC236}">
                  <a16:creationId xmlns:a16="http://schemas.microsoft.com/office/drawing/2014/main" id="{D047B55E-0847-4696-8101-A643C3C7E9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61" name="Freeform 55">
              <a:extLst>
                <a:ext uri="{FF2B5EF4-FFF2-40B4-BE49-F238E27FC236}">
                  <a16:creationId xmlns:a16="http://schemas.microsoft.com/office/drawing/2014/main" id="{CB3EF1DB-37BD-463B-A542-7AA57DC9FE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62" name="Freeform 56">
              <a:extLst>
                <a:ext uri="{FF2B5EF4-FFF2-40B4-BE49-F238E27FC236}">
                  <a16:creationId xmlns:a16="http://schemas.microsoft.com/office/drawing/2014/main" id="{95D0E013-2F18-4248-9D83-3BFF25A05C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63" name="Freeform 57">
              <a:extLst>
                <a:ext uri="{FF2B5EF4-FFF2-40B4-BE49-F238E27FC236}">
                  <a16:creationId xmlns:a16="http://schemas.microsoft.com/office/drawing/2014/main" id="{E7D95722-3A1F-4917-8C16-D4D409941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sp>
          <p:nvSpPr>
            <p:cNvPr id="64" name="Freeform 58">
              <a:extLst>
                <a:ext uri="{FF2B5EF4-FFF2-40B4-BE49-F238E27FC236}">
                  <a16:creationId xmlns:a16="http://schemas.microsoft.com/office/drawing/2014/main" id="{A54912BE-A961-4720-992C-09A2D13DE2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pt-BR"/>
            </a:p>
          </p:txBody>
        </p:sp>
      </p:grpSp>
      <p:sp useBgFill="1">
        <p:nvSpPr>
          <p:cNvPr id="66" name="Round Diagonal Corner Rectangle 7">
            <a:extLst>
              <a:ext uri="{FF2B5EF4-FFF2-40B4-BE49-F238E27FC236}">
                <a16:creationId xmlns:a16="http://schemas.microsoft.com/office/drawing/2014/main" id="{FF5E4228-419E-44B9-B090-94A9540E5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079" y="0"/>
            <a:ext cx="8132922"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F010C29-BC94-3010-C305-C52FEB8FC29E}"/>
              </a:ext>
            </a:extLst>
          </p:cNvPr>
          <p:cNvSpPr>
            <a:spLocks noGrp="1"/>
          </p:cNvSpPr>
          <p:nvPr>
            <p:ph type="ctrTitle"/>
          </p:nvPr>
        </p:nvSpPr>
        <p:spPr>
          <a:xfrm>
            <a:off x="4654296" y="963613"/>
            <a:ext cx="6013703" cy="4149724"/>
          </a:xfrm>
        </p:spPr>
        <p:txBody>
          <a:bodyPr anchor="ctr">
            <a:normAutofit/>
          </a:bodyPr>
          <a:lstStyle/>
          <a:p>
            <a:r>
              <a:rPr lang="pt-BR" sz="6000"/>
              <a:t>Pontos fortes</a:t>
            </a:r>
          </a:p>
        </p:txBody>
      </p:sp>
      <p:sp>
        <p:nvSpPr>
          <p:cNvPr id="3" name="Subtítulo 2">
            <a:extLst>
              <a:ext uri="{FF2B5EF4-FFF2-40B4-BE49-F238E27FC236}">
                <a16:creationId xmlns:a16="http://schemas.microsoft.com/office/drawing/2014/main" id="{3D8AC778-8862-F536-79F8-C1BED207F9AD}"/>
              </a:ext>
            </a:extLst>
          </p:cNvPr>
          <p:cNvSpPr>
            <a:spLocks noGrp="1"/>
          </p:cNvSpPr>
          <p:nvPr>
            <p:ph type="subTitle" idx="1"/>
          </p:nvPr>
        </p:nvSpPr>
        <p:spPr>
          <a:xfrm>
            <a:off x="1180571" y="963612"/>
            <a:ext cx="2502269" cy="4149725"/>
          </a:xfrm>
        </p:spPr>
        <p:txBody>
          <a:bodyPr anchor="ctr">
            <a:normAutofit/>
          </a:bodyPr>
          <a:lstStyle/>
          <a:p>
            <a:pPr algn="r">
              <a:lnSpc>
                <a:spcPct val="110000"/>
              </a:lnSpc>
            </a:pPr>
            <a:r>
              <a:rPr lang="pt-BR" sz="1700">
                <a:solidFill>
                  <a:schemeClr val="tx1"/>
                </a:solidFill>
              </a:rPr>
              <a:t>Abordagem inovadora para lidar com o problema de sobreajustagem em redes neurais profundas.</a:t>
            </a:r>
          </a:p>
          <a:p>
            <a:pPr algn="r">
              <a:lnSpc>
                <a:spcPct val="110000"/>
              </a:lnSpc>
            </a:pPr>
            <a:r>
              <a:rPr lang="pt-BR" sz="1700">
                <a:solidFill>
                  <a:schemeClr val="tx1"/>
                </a:solidFill>
              </a:rPr>
              <a:t>Utilização de métricas bem estabelecidas para avaliação de desempenho.</a:t>
            </a:r>
          </a:p>
          <a:p>
            <a:pPr algn="r">
              <a:lnSpc>
                <a:spcPct val="110000"/>
              </a:lnSpc>
            </a:pPr>
            <a:r>
              <a:rPr lang="pt-BR" sz="1700">
                <a:solidFill>
                  <a:schemeClr val="tx1"/>
                </a:solidFill>
              </a:rPr>
              <a:t>Clareza na apresentação dos resultados.</a:t>
            </a:r>
          </a:p>
        </p:txBody>
      </p:sp>
      <p:pic>
        <p:nvPicPr>
          <p:cNvPr id="7" name="Áudio 6">
            <a:hlinkClick r:id="" action="ppaction://media"/>
            <a:extLst>
              <a:ext uri="{FF2B5EF4-FFF2-40B4-BE49-F238E27FC236}">
                <a16:creationId xmlns:a16="http://schemas.microsoft.com/office/drawing/2014/main" id="{C37FF4AA-9633-2463-9462-2ACFCAB84FF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77249729"/>
      </p:ext>
    </p:extLst>
  </p:cSld>
  <p:clrMapOvr>
    <a:masterClrMapping/>
  </p:clrMapOvr>
  <mc:AlternateContent xmlns:mc="http://schemas.openxmlformats.org/markup-compatibility/2006">
    <mc:Choice xmlns:p14="http://schemas.microsoft.com/office/powerpoint/2010/main" Requires="p14">
      <p:transition spd="slow" p14:dur="2000" advTm="28904"/>
    </mc:Choice>
    <mc:Fallback>
      <p:transition spd="slow" advTm="28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F5C31A-DCC7-49D8-9982-1042DBBFB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Diagonal Corner Rectangle 6">
            <a:extLst>
              <a:ext uri="{FF2B5EF4-FFF2-40B4-BE49-F238E27FC236}">
                <a16:creationId xmlns:a16="http://schemas.microsoft.com/office/drawing/2014/main" id="{7AFB7295-2F19-4B05-A81A-87B51093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ound2DiagRect">
            <a:avLst>
              <a:gd name="adj1" fmla="val 0"/>
              <a:gd name="adj2" fmla="val 0"/>
            </a:avLst>
          </a:prstGeom>
          <a:solidFill>
            <a:schemeClr val="bg2"/>
          </a:solidFill>
          <a:ln w="19050" cap="sq">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7D9E8E26-937B-4D88-9FED-7A5E1E6F66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8200" y="0"/>
            <a:ext cx="0" cy="6858000"/>
          </a:xfrm>
          <a:prstGeom prst="line">
            <a:avLst/>
          </a:prstGeom>
          <a:ln w="19050">
            <a:solidFill>
              <a:schemeClr val="tx2">
                <a:lumMod val="60000"/>
                <a:lumOff val="40000"/>
                <a:alpha val="60000"/>
              </a:schemeClr>
            </a:solidFill>
          </a:ln>
          <a:effectLst>
            <a:outerShdw blurRad="88900" dist="38100" dir="5400000" algn="ctr" rotWithShape="0">
              <a:srgbClr val="000000">
                <a:alpha val="40000"/>
              </a:srgbClr>
            </a:outerShdw>
          </a:effectLst>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E78D436E-625A-C060-11E4-4A76EEBF33A7}"/>
              </a:ext>
            </a:extLst>
          </p:cNvPr>
          <p:cNvSpPr>
            <a:spLocks noGrp="1"/>
          </p:cNvSpPr>
          <p:nvPr>
            <p:ph type="ctrTitle"/>
          </p:nvPr>
        </p:nvSpPr>
        <p:spPr>
          <a:xfrm>
            <a:off x="5290625" y="1068840"/>
            <a:ext cx="5377375" cy="4341358"/>
          </a:xfrm>
        </p:spPr>
        <p:txBody>
          <a:bodyPr anchor="t">
            <a:normAutofit/>
          </a:bodyPr>
          <a:lstStyle/>
          <a:p>
            <a:r>
              <a:rPr lang="pt-BR" sz="8000"/>
              <a:t>Pontos fracos</a:t>
            </a:r>
          </a:p>
        </p:txBody>
      </p:sp>
      <p:sp>
        <p:nvSpPr>
          <p:cNvPr id="3" name="Subtítulo 2">
            <a:extLst>
              <a:ext uri="{FF2B5EF4-FFF2-40B4-BE49-F238E27FC236}">
                <a16:creationId xmlns:a16="http://schemas.microsoft.com/office/drawing/2014/main" id="{716415BF-06BC-A7E1-EC96-E58990018C65}"/>
              </a:ext>
            </a:extLst>
          </p:cNvPr>
          <p:cNvSpPr>
            <a:spLocks noGrp="1"/>
          </p:cNvSpPr>
          <p:nvPr>
            <p:ph type="subTitle" idx="1"/>
          </p:nvPr>
        </p:nvSpPr>
        <p:spPr>
          <a:xfrm>
            <a:off x="1487156" y="1069973"/>
            <a:ext cx="2505384" cy="4352927"/>
          </a:xfrm>
        </p:spPr>
        <p:txBody>
          <a:bodyPr>
            <a:normAutofit/>
          </a:bodyPr>
          <a:lstStyle/>
          <a:p>
            <a:pPr algn="r">
              <a:lnSpc>
                <a:spcPct val="110000"/>
              </a:lnSpc>
            </a:pPr>
            <a:r>
              <a:rPr lang="pt-BR" sz="1300">
                <a:solidFill>
                  <a:schemeClr val="tx1"/>
                </a:solidFill>
              </a:rPr>
              <a:t>Falta de comparação com outras técnicas de regularização além da bayesiana.</a:t>
            </a:r>
          </a:p>
          <a:p>
            <a:pPr algn="r">
              <a:lnSpc>
                <a:spcPct val="110000"/>
              </a:lnSpc>
            </a:pPr>
            <a:r>
              <a:rPr lang="pt-BR" sz="1300">
                <a:solidFill>
                  <a:schemeClr val="tx1"/>
                </a:solidFill>
              </a:rPr>
              <a:t>Pode haver viés na seleção dos hiperparâmetros da regularização bayesiana, que poderiam ser abordados com uma busca mais sistemática.</a:t>
            </a:r>
          </a:p>
          <a:p>
            <a:pPr algn="r">
              <a:lnSpc>
                <a:spcPct val="110000"/>
              </a:lnSpc>
            </a:pPr>
            <a:r>
              <a:rPr lang="pt-BR" sz="1300">
                <a:solidFill>
                  <a:schemeClr val="tx1"/>
                </a:solidFill>
              </a:rPr>
              <a:t>Limitação na generalização dos resultados devido ao uso de apenas um conjunto de dados de teste.</a:t>
            </a:r>
          </a:p>
        </p:txBody>
      </p:sp>
      <p:pic>
        <p:nvPicPr>
          <p:cNvPr id="9" name="Áudio 8">
            <a:hlinkClick r:id="" action="ppaction://media"/>
            <a:extLst>
              <a:ext uri="{FF2B5EF4-FFF2-40B4-BE49-F238E27FC236}">
                <a16:creationId xmlns:a16="http://schemas.microsoft.com/office/drawing/2014/main" id="{2DF3D370-4D2D-8E30-C789-F76026CB9E0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51344258"/>
      </p:ext>
    </p:extLst>
  </p:cSld>
  <p:clrMapOvr>
    <a:masterClrMapping/>
  </p:clrMapOvr>
  <mc:AlternateContent xmlns:mc="http://schemas.openxmlformats.org/markup-compatibility/2006">
    <mc:Choice xmlns:p14="http://schemas.microsoft.com/office/powerpoint/2010/main" Requires="p14">
      <p:transition spd="slow" p14:dur="2000" advTm="97728"/>
    </mc:Choice>
    <mc:Fallback>
      <p:transition spd="slow" advTm="97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19FA62B-A2C9-49F5-8C45-9D5CDCD72B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 name="Group 10">
            <a:extLst>
              <a:ext uri="{FF2B5EF4-FFF2-40B4-BE49-F238E27FC236}">
                <a16:creationId xmlns:a16="http://schemas.microsoft.com/office/drawing/2014/main" id="{A24E966C-35F3-4DB1-8C23-4BC252E4E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2" name="Group 11">
              <a:extLst>
                <a:ext uri="{FF2B5EF4-FFF2-40B4-BE49-F238E27FC236}">
                  <a16:creationId xmlns:a16="http://schemas.microsoft.com/office/drawing/2014/main" id="{C24ADCBC-2A94-4F6E-BC8D-278612B7ACF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24" name="Rectangle 5">
                <a:extLst>
                  <a:ext uri="{FF2B5EF4-FFF2-40B4-BE49-F238E27FC236}">
                    <a16:creationId xmlns:a16="http://schemas.microsoft.com/office/drawing/2014/main" id="{38F45A3E-0BAF-4E7A-AD24-51B345041D5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25" name="Freeform 6">
                <a:extLst>
                  <a:ext uri="{FF2B5EF4-FFF2-40B4-BE49-F238E27FC236}">
                    <a16:creationId xmlns:a16="http://schemas.microsoft.com/office/drawing/2014/main" id="{5340FE26-BABB-409C-A32A-B3D10BD23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7">
                <a:extLst>
                  <a:ext uri="{FF2B5EF4-FFF2-40B4-BE49-F238E27FC236}">
                    <a16:creationId xmlns:a16="http://schemas.microsoft.com/office/drawing/2014/main" id="{A9468B59-1984-42C3-88A4-942CF6EF75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8">
                <a:extLst>
                  <a:ext uri="{FF2B5EF4-FFF2-40B4-BE49-F238E27FC236}">
                    <a16:creationId xmlns:a16="http://schemas.microsoft.com/office/drawing/2014/main" id="{F6B5E914-0078-49CC-AD42-C97DC361C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9">
                <a:extLst>
                  <a:ext uri="{FF2B5EF4-FFF2-40B4-BE49-F238E27FC236}">
                    <a16:creationId xmlns:a16="http://schemas.microsoft.com/office/drawing/2014/main" id="{D18B3F5A-0978-48AE-9360-8ABC8CEAB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10">
                <a:extLst>
                  <a:ext uri="{FF2B5EF4-FFF2-40B4-BE49-F238E27FC236}">
                    <a16:creationId xmlns:a16="http://schemas.microsoft.com/office/drawing/2014/main" id="{27E73F9B-CBFF-473A-9B41-8964B831E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11">
                <a:extLst>
                  <a:ext uri="{FF2B5EF4-FFF2-40B4-BE49-F238E27FC236}">
                    <a16:creationId xmlns:a16="http://schemas.microsoft.com/office/drawing/2014/main" id="{558218B5-0904-4C19-8935-1A64432BC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12">
                <a:extLst>
                  <a:ext uri="{FF2B5EF4-FFF2-40B4-BE49-F238E27FC236}">
                    <a16:creationId xmlns:a16="http://schemas.microsoft.com/office/drawing/2014/main" id="{DBCBCB59-A700-4032-AB43-CB06687996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13">
                <a:extLst>
                  <a:ext uri="{FF2B5EF4-FFF2-40B4-BE49-F238E27FC236}">
                    <a16:creationId xmlns:a16="http://schemas.microsoft.com/office/drawing/2014/main" id="{861A9C11-1685-4F09-B995-D5ECAD153F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14">
                <a:extLst>
                  <a:ext uri="{FF2B5EF4-FFF2-40B4-BE49-F238E27FC236}">
                    <a16:creationId xmlns:a16="http://schemas.microsoft.com/office/drawing/2014/main" id="{57CCC420-3BF0-4A3E-A4FB-41537B064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15">
                <a:extLst>
                  <a:ext uri="{FF2B5EF4-FFF2-40B4-BE49-F238E27FC236}">
                    <a16:creationId xmlns:a16="http://schemas.microsoft.com/office/drawing/2014/main" id="{1DEFC6D1-15DA-4DDC-8FD1-B7630B8D60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Line 16">
                <a:extLst>
                  <a:ext uri="{FF2B5EF4-FFF2-40B4-BE49-F238E27FC236}">
                    <a16:creationId xmlns:a16="http://schemas.microsoft.com/office/drawing/2014/main" id="{0C6F2EE9-81FE-4B46-9513-6EC7D930124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pt-BR"/>
              </a:p>
            </p:txBody>
          </p:sp>
          <p:sp>
            <p:nvSpPr>
              <p:cNvPr id="36" name="Freeform 17">
                <a:extLst>
                  <a:ext uri="{FF2B5EF4-FFF2-40B4-BE49-F238E27FC236}">
                    <a16:creationId xmlns:a16="http://schemas.microsoft.com/office/drawing/2014/main" id="{26DF77E9-F68C-4FE0-864E-A4A4DE36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18">
                <a:extLst>
                  <a:ext uri="{FF2B5EF4-FFF2-40B4-BE49-F238E27FC236}">
                    <a16:creationId xmlns:a16="http://schemas.microsoft.com/office/drawing/2014/main" id="{9D3495ED-B588-4755-B8BB-18D33E4AC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19">
                <a:extLst>
                  <a:ext uri="{FF2B5EF4-FFF2-40B4-BE49-F238E27FC236}">
                    <a16:creationId xmlns:a16="http://schemas.microsoft.com/office/drawing/2014/main" id="{E76105FE-305A-42A7-B2DD-388B99FAB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20">
                <a:extLst>
                  <a:ext uri="{FF2B5EF4-FFF2-40B4-BE49-F238E27FC236}">
                    <a16:creationId xmlns:a16="http://schemas.microsoft.com/office/drawing/2014/main" id="{F1883F6E-6FAE-49E2-AE28-02B88BEBF6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Rectangle 21">
                <a:extLst>
                  <a:ext uri="{FF2B5EF4-FFF2-40B4-BE49-F238E27FC236}">
                    <a16:creationId xmlns:a16="http://schemas.microsoft.com/office/drawing/2014/main" id="{8C8A198F-A0AA-455F-ACD5-8587457BDD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1" name="Freeform 22">
                <a:extLst>
                  <a:ext uri="{FF2B5EF4-FFF2-40B4-BE49-F238E27FC236}">
                    <a16:creationId xmlns:a16="http://schemas.microsoft.com/office/drawing/2014/main" id="{E57E155C-0F05-498E-B0E3-33AE15B7E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Freeform 23">
                <a:extLst>
                  <a:ext uri="{FF2B5EF4-FFF2-40B4-BE49-F238E27FC236}">
                    <a16:creationId xmlns:a16="http://schemas.microsoft.com/office/drawing/2014/main" id="{3D7FB1D7-F9DB-443D-A2D4-40C46F6975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3" name="Freeform 24">
                <a:extLst>
                  <a:ext uri="{FF2B5EF4-FFF2-40B4-BE49-F238E27FC236}">
                    <a16:creationId xmlns:a16="http://schemas.microsoft.com/office/drawing/2014/main" id="{9EF7FB08-B52A-4C0D-BF32-AC6D91AE99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25">
                <a:extLst>
                  <a:ext uri="{FF2B5EF4-FFF2-40B4-BE49-F238E27FC236}">
                    <a16:creationId xmlns:a16="http://schemas.microsoft.com/office/drawing/2014/main" id="{2A27D708-7911-4EAB-8A9D-E608726B5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26">
                <a:extLst>
                  <a:ext uri="{FF2B5EF4-FFF2-40B4-BE49-F238E27FC236}">
                    <a16:creationId xmlns:a16="http://schemas.microsoft.com/office/drawing/2014/main" id="{40A3E3AC-335B-4EAB-A5D4-E72C8434A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27">
                <a:extLst>
                  <a:ext uri="{FF2B5EF4-FFF2-40B4-BE49-F238E27FC236}">
                    <a16:creationId xmlns:a16="http://schemas.microsoft.com/office/drawing/2014/main" id="{FC4E923E-7CEC-4950-8C12-F40EAE7A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28">
                <a:extLst>
                  <a:ext uri="{FF2B5EF4-FFF2-40B4-BE49-F238E27FC236}">
                    <a16:creationId xmlns:a16="http://schemas.microsoft.com/office/drawing/2014/main" id="{23A92FB5-3211-4195-8FFA-A8F49F6777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29">
                <a:extLst>
                  <a:ext uri="{FF2B5EF4-FFF2-40B4-BE49-F238E27FC236}">
                    <a16:creationId xmlns:a16="http://schemas.microsoft.com/office/drawing/2014/main" id="{BB88442A-84E1-4264-BD24-B14020F21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30">
                <a:extLst>
                  <a:ext uri="{FF2B5EF4-FFF2-40B4-BE49-F238E27FC236}">
                    <a16:creationId xmlns:a16="http://schemas.microsoft.com/office/drawing/2014/main" id="{B47AD665-0844-40BF-AE62-BA493929C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31">
                <a:extLst>
                  <a:ext uri="{FF2B5EF4-FFF2-40B4-BE49-F238E27FC236}">
                    <a16:creationId xmlns:a16="http://schemas.microsoft.com/office/drawing/2014/main" id="{01D8E540-292C-4867-BD21-43910262E9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13" name="Group 12">
              <a:extLst>
                <a:ext uri="{FF2B5EF4-FFF2-40B4-BE49-F238E27FC236}">
                  <a16:creationId xmlns:a16="http://schemas.microsoft.com/office/drawing/2014/main" id="{A00C8F50-D632-4BE8-B5BF-8AEAE2D1326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4" name="Freeform 32">
                <a:extLst>
                  <a:ext uri="{FF2B5EF4-FFF2-40B4-BE49-F238E27FC236}">
                    <a16:creationId xmlns:a16="http://schemas.microsoft.com/office/drawing/2014/main" id="{7870CC07-8D37-4F4D-A73B-9762FFAB1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5" name="Freeform 33">
                <a:extLst>
                  <a:ext uri="{FF2B5EF4-FFF2-40B4-BE49-F238E27FC236}">
                    <a16:creationId xmlns:a16="http://schemas.microsoft.com/office/drawing/2014/main" id="{06B84BAB-C27B-4804-9496-FDDA7FF6F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34">
                <a:extLst>
                  <a:ext uri="{FF2B5EF4-FFF2-40B4-BE49-F238E27FC236}">
                    <a16:creationId xmlns:a16="http://schemas.microsoft.com/office/drawing/2014/main" id="{45E90447-AF32-4C90-8940-D5EBE9F64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Freeform 35">
                <a:extLst>
                  <a:ext uri="{FF2B5EF4-FFF2-40B4-BE49-F238E27FC236}">
                    <a16:creationId xmlns:a16="http://schemas.microsoft.com/office/drawing/2014/main" id="{DFD35AB5-2871-471E-87D3-C3C024C31E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8" name="Freeform 36">
                <a:extLst>
                  <a:ext uri="{FF2B5EF4-FFF2-40B4-BE49-F238E27FC236}">
                    <a16:creationId xmlns:a16="http://schemas.microsoft.com/office/drawing/2014/main" id="{60EED77B-C4CD-44DE-B7AA-472CBEE6EC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37">
                <a:extLst>
                  <a:ext uri="{FF2B5EF4-FFF2-40B4-BE49-F238E27FC236}">
                    <a16:creationId xmlns:a16="http://schemas.microsoft.com/office/drawing/2014/main" id="{68122908-2E24-4971-A70E-29CFE953E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38">
                <a:extLst>
                  <a:ext uri="{FF2B5EF4-FFF2-40B4-BE49-F238E27FC236}">
                    <a16:creationId xmlns:a16="http://schemas.microsoft.com/office/drawing/2014/main" id="{43930918-848F-4F70-8C42-426DCCB4D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39">
                <a:extLst>
                  <a:ext uri="{FF2B5EF4-FFF2-40B4-BE49-F238E27FC236}">
                    <a16:creationId xmlns:a16="http://schemas.microsoft.com/office/drawing/2014/main" id="{7C2C1A0B-06A1-4F89-9A58-66CAB57F1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40">
                <a:extLst>
                  <a:ext uri="{FF2B5EF4-FFF2-40B4-BE49-F238E27FC236}">
                    <a16:creationId xmlns:a16="http://schemas.microsoft.com/office/drawing/2014/main" id="{F26FAEF0-6EA1-41B4-AC1D-0BC56E43E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Rectangle 41">
                <a:extLst>
                  <a:ext uri="{FF2B5EF4-FFF2-40B4-BE49-F238E27FC236}">
                    <a16:creationId xmlns:a16="http://schemas.microsoft.com/office/drawing/2014/main" id="{563F085C-A9C1-47AB-9656-468B79DE5A2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grpSp>
      <p:grpSp>
        <p:nvGrpSpPr>
          <p:cNvPr id="52" name="Group 51">
            <a:extLst>
              <a:ext uri="{FF2B5EF4-FFF2-40B4-BE49-F238E27FC236}">
                <a16:creationId xmlns:a16="http://schemas.microsoft.com/office/drawing/2014/main" id="{4522F6F2-D276-4B44-927D-595B62E8F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3" name="Rectangle 52">
              <a:extLst>
                <a:ext uri="{FF2B5EF4-FFF2-40B4-BE49-F238E27FC236}">
                  <a16:creationId xmlns:a16="http://schemas.microsoft.com/office/drawing/2014/main" id="{CE1A8443-DFAD-4C8E-A1D1-B1FFC23A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2">
              <a:extLst>
                <a:ext uri="{FF2B5EF4-FFF2-40B4-BE49-F238E27FC236}">
                  <a16:creationId xmlns:a16="http://schemas.microsoft.com/office/drawing/2014/main" id="{7C16C621-4F51-4093-B639-5E04CF0EA567}"/>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0211FA58-A645-40B2-61F9-3B99D8D4B873}"/>
              </a:ext>
            </a:extLst>
          </p:cNvPr>
          <p:cNvSpPr>
            <a:spLocks noGrp="1"/>
          </p:cNvSpPr>
          <p:nvPr>
            <p:ph type="ctrTitle"/>
          </p:nvPr>
        </p:nvSpPr>
        <p:spPr>
          <a:xfrm>
            <a:off x="4996697" y="618518"/>
            <a:ext cx="6050713" cy="1478570"/>
          </a:xfrm>
        </p:spPr>
        <p:txBody>
          <a:bodyPr vert="horz" lIns="91440" tIns="45720" rIns="91440" bIns="45720" rtlCol="0" anchor="ctr">
            <a:normAutofit/>
          </a:bodyPr>
          <a:lstStyle/>
          <a:p>
            <a:r>
              <a:rPr lang="en-US" sz="3600"/>
              <a:t>Sugestões de melhorias</a:t>
            </a:r>
          </a:p>
        </p:txBody>
      </p:sp>
      <p:pic>
        <p:nvPicPr>
          <p:cNvPr id="5" name="Picture 4">
            <a:extLst>
              <a:ext uri="{FF2B5EF4-FFF2-40B4-BE49-F238E27FC236}">
                <a16:creationId xmlns:a16="http://schemas.microsoft.com/office/drawing/2014/main" id="{B70878AA-8E59-F085-96A8-8890CC5A2F7A}"/>
              </a:ext>
            </a:extLst>
          </p:cNvPr>
          <p:cNvPicPr>
            <a:picLocks noChangeAspect="1"/>
          </p:cNvPicPr>
          <p:nvPr/>
        </p:nvPicPr>
        <p:blipFill rotWithShape="1">
          <a:blip r:embed="rId6"/>
          <a:srcRect l="47880" r="14098"/>
          <a:stretch/>
        </p:blipFill>
        <p:spPr>
          <a:xfrm>
            <a:off x="-5597" y="10"/>
            <a:ext cx="4635583" cy="6857990"/>
          </a:xfrm>
          <a:prstGeom prst="rect">
            <a:avLst/>
          </a:prstGeom>
        </p:spPr>
      </p:pic>
      <p:grpSp>
        <p:nvGrpSpPr>
          <p:cNvPr id="56" name="Group 55">
            <a:extLst>
              <a:ext uri="{FF2B5EF4-FFF2-40B4-BE49-F238E27FC236}">
                <a16:creationId xmlns:a16="http://schemas.microsoft.com/office/drawing/2014/main" id="{9A210947-19DD-4D82-9001-EB4FD3CA88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7" name="Rectangle 56">
              <a:extLst>
                <a:ext uri="{FF2B5EF4-FFF2-40B4-BE49-F238E27FC236}">
                  <a16:creationId xmlns:a16="http://schemas.microsoft.com/office/drawing/2014/main" id="{308BA069-8E59-4A52-9D81-F41BB255CC1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8" name="Freeform 6">
              <a:extLst>
                <a:ext uri="{FF2B5EF4-FFF2-40B4-BE49-F238E27FC236}">
                  <a16:creationId xmlns:a16="http://schemas.microsoft.com/office/drawing/2014/main" id="{3F647F8A-2464-4A5A-BC19-757CDB00F6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7">
              <a:extLst>
                <a:ext uri="{FF2B5EF4-FFF2-40B4-BE49-F238E27FC236}">
                  <a16:creationId xmlns:a16="http://schemas.microsoft.com/office/drawing/2014/main" id="{56E9E8F0-C005-4002-A7CC-050F4E163C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Rectangle 59">
              <a:extLst>
                <a:ext uri="{FF2B5EF4-FFF2-40B4-BE49-F238E27FC236}">
                  <a16:creationId xmlns:a16="http://schemas.microsoft.com/office/drawing/2014/main" id="{6F73DD6E-B3F0-4263-B349-EF6F73438A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61" name="Freeform 9">
              <a:extLst>
                <a:ext uri="{FF2B5EF4-FFF2-40B4-BE49-F238E27FC236}">
                  <a16:creationId xmlns:a16="http://schemas.microsoft.com/office/drawing/2014/main" id="{819862A2-B765-4A89-A229-6D1389781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10">
              <a:extLst>
                <a:ext uri="{FF2B5EF4-FFF2-40B4-BE49-F238E27FC236}">
                  <a16:creationId xmlns:a16="http://schemas.microsoft.com/office/drawing/2014/main" id="{80B74F06-F12D-48F0-9469-1B41C8676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11">
              <a:extLst>
                <a:ext uri="{FF2B5EF4-FFF2-40B4-BE49-F238E27FC236}">
                  <a16:creationId xmlns:a16="http://schemas.microsoft.com/office/drawing/2014/main" id="{90B9E938-2C10-4FD4-A44B-AC2C6CCB5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12">
              <a:extLst>
                <a:ext uri="{FF2B5EF4-FFF2-40B4-BE49-F238E27FC236}">
                  <a16:creationId xmlns:a16="http://schemas.microsoft.com/office/drawing/2014/main" id="{F9EFD92F-C67D-4998-BF9E-78AE28DF54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13">
              <a:extLst>
                <a:ext uri="{FF2B5EF4-FFF2-40B4-BE49-F238E27FC236}">
                  <a16:creationId xmlns:a16="http://schemas.microsoft.com/office/drawing/2014/main" id="{40A102B9-B463-49AA-80B5-DED0B2E43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14">
              <a:extLst>
                <a:ext uri="{FF2B5EF4-FFF2-40B4-BE49-F238E27FC236}">
                  <a16:creationId xmlns:a16="http://schemas.microsoft.com/office/drawing/2014/main" id="{D8FE84BD-D175-437D-B860-3715158CF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15">
              <a:extLst>
                <a:ext uri="{FF2B5EF4-FFF2-40B4-BE49-F238E27FC236}">
                  <a16:creationId xmlns:a16="http://schemas.microsoft.com/office/drawing/2014/main" id="{1577D13D-8777-48FE-8799-57CBDEA2AC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8" name="Freeform 16">
              <a:extLst>
                <a:ext uri="{FF2B5EF4-FFF2-40B4-BE49-F238E27FC236}">
                  <a16:creationId xmlns:a16="http://schemas.microsoft.com/office/drawing/2014/main" id="{ADE86DE6-4A59-4BE5-B2C8-CB7C0FB965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9" name="Freeform 17">
              <a:extLst>
                <a:ext uri="{FF2B5EF4-FFF2-40B4-BE49-F238E27FC236}">
                  <a16:creationId xmlns:a16="http://schemas.microsoft.com/office/drawing/2014/main" id="{5FD7F01E-86AB-47C1-81B1-419856314E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0" name="Freeform 18">
              <a:extLst>
                <a:ext uri="{FF2B5EF4-FFF2-40B4-BE49-F238E27FC236}">
                  <a16:creationId xmlns:a16="http://schemas.microsoft.com/office/drawing/2014/main" id="{953EB852-7AA6-40F7-A805-0FF04FAE8E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19">
              <a:extLst>
                <a:ext uri="{FF2B5EF4-FFF2-40B4-BE49-F238E27FC236}">
                  <a16:creationId xmlns:a16="http://schemas.microsoft.com/office/drawing/2014/main" id="{FA283238-23CF-4994-8E02-4EB5D97D8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20">
              <a:extLst>
                <a:ext uri="{FF2B5EF4-FFF2-40B4-BE49-F238E27FC236}">
                  <a16:creationId xmlns:a16="http://schemas.microsoft.com/office/drawing/2014/main" id="{AE2F0444-3560-46A9-85C6-AD9C4D7000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21">
              <a:extLst>
                <a:ext uri="{FF2B5EF4-FFF2-40B4-BE49-F238E27FC236}">
                  <a16:creationId xmlns:a16="http://schemas.microsoft.com/office/drawing/2014/main" id="{B69EAEB1-1086-4684-B20B-C6E250A90E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22">
              <a:extLst>
                <a:ext uri="{FF2B5EF4-FFF2-40B4-BE49-F238E27FC236}">
                  <a16:creationId xmlns:a16="http://schemas.microsoft.com/office/drawing/2014/main" id="{4C869530-8A60-4306-BC67-63294F9D5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23">
              <a:extLst>
                <a:ext uri="{FF2B5EF4-FFF2-40B4-BE49-F238E27FC236}">
                  <a16:creationId xmlns:a16="http://schemas.microsoft.com/office/drawing/2014/main" id="{EEBC3BC8-0066-4FFF-936E-746B47A0C3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24">
              <a:extLst>
                <a:ext uri="{FF2B5EF4-FFF2-40B4-BE49-F238E27FC236}">
                  <a16:creationId xmlns:a16="http://schemas.microsoft.com/office/drawing/2014/main" id="{7951EC55-DA0C-46F0-BF98-427078A66D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25">
              <a:extLst>
                <a:ext uri="{FF2B5EF4-FFF2-40B4-BE49-F238E27FC236}">
                  <a16:creationId xmlns:a16="http://schemas.microsoft.com/office/drawing/2014/main" id="{F40CBDE4-9D9D-471D-9C7E-D000C060B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26">
              <a:extLst>
                <a:ext uri="{FF2B5EF4-FFF2-40B4-BE49-F238E27FC236}">
                  <a16:creationId xmlns:a16="http://schemas.microsoft.com/office/drawing/2014/main" id="{4E63F3FC-5BCB-400B-8CBB-DB58CF61D6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Freeform 27">
              <a:extLst>
                <a:ext uri="{FF2B5EF4-FFF2-40B4-BE49-F238E27FC236}">
                  <a16:creationId xmlns:a16="http://schemas.microsoft.com/office/drawing/2014/main" id="{CBE4FF3F-9B00-4479-9EC8-BADD8C77E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0" name="Freeform 28">
              <a:extLst>
                <a:ext uri="{FF2B5EF4-FFF2-40B4-BE49-F238E27FC236}">
                  <a16:creationId xmlns:a16="http://schemas.microsoft.com/office/drawing/2014/main" id="{6BA6A1A3-FE7E-46C6-96C1-693C2E018A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1" name="Freeform 29">
              <a:extLst>
                <a:ext uri="{FF2B5EF4-FFF2-40B4-BE49-F238E27FC236}">
                  <a16:creationId xmlns:a16="http://schemas.microsoft.com/office/drawing/2014/main" id="{114DA81D-9A00-4EB7-A592-23911BB14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2" name="Freeform 30">
              <a:extLst>
                <a:ext uri="{FF2B5EF4-FFF2-40B4-BE49-F238E27FC236}">
                  <a16:creationId xmlns:a16="http://schemas.microsoft.com/office/drawing/2014/main" id="{DB83C953-DA56-415B-943C-6669B401A8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3" name="Freeform 31">
              <a:extLst>
                <a:ext uri="{FF2B5EF4-FFF2-40B4-BE49-F238E27FC236}">
                  <a16:creationId xmlns:a16="http://schemas.microsoft.com/office/drawing/2014/main" id="{51B3F681-1B14-43A9-AD7C-3337BF646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4" name="Freeform 32">
              <a:extLst>
                <a:ext uri="{FF2B5EF4-FFF2-40B4-BE49-F238E27FC236}">
                  <a16:creationId xmlns:a16="http://schemas.microsoft.com/office/drawing/2014/main" id="{9FFEE267-6F5A-4942-9CCD-93E0FD722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5" name="Rectangle 84">
              <a:extLst>
                <a:ext uri="{FF2B5EF4-FFF2-40B4-BE49-F238E27FC236}">
                  <a16:creationId xmlns:a16="http://schemas.microsoft.com/office/drawing/2014/main" id="{D473DF80-FE50-4F0F-9AF3-BE37ACE6B91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86" name="Freeform 34">
              <a:extLst>
                <a:ext uri="{FF2B5EF4-FFF2-40B4-BE49-F238E27FC236}">
                  <a16:creationId xmlns:a16="http://schemas.microsoft.com/office/drawing/2014/main" id="{D2426B62-A33A-419E-B4DF-42543C4CCA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7" name="Freeform 35">
              <a:extLst>
                <a:ext uri="{FF2B5EF4-FFF2-40B4-BE49-F238E27FC236}">
                  <a16:creationId xmlns:a16="http://schemas.microsoft.com/office/drawing/2014/main" id="{1790CDFA-5E0D-467A-B0CA-637136309D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8" name="Freeform 36">
              <a:extLst>
                <a:ext uri="{FF2B5EF4-FFF2-40B4-BE49-F238E27FC236}">
                  <a16:creationId xmlns:a16="http://schemas.microsoft.com/office/drawing/2014/main" id="{54F41241-7241-4D2A-BDEA-28406C41D5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9" name="Freeform 37">
              <a:extLst>
                <a:ext uri="{FF2B5EF4-FFF2-40B4-BE49-F238E27FC236}">
                  <a16:creationId xmlns:a16="http://schemas.microsoft.com/office/drawing/2014/main" id="{351E54C3-3D62-48EA-A2DC-D1570769C2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0" name="Freeform 38">
              <a:extLst>
                <a:ext uri="{FF2B5EF4-FFF2-40B4-BE49-F238E27FC236}">
                  <a16:creationId xmlns:a16="http://schemas.microsoft.com/office/drawing/2014/main" id="{F08D2F28-5814-4CA4-A46E-C82FE6EF5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1" name="Freeform 39">
              <a:extLst>
                <a:ext uri="{FF2B5EF4-FFF2-40B4-BE49-F238E27FC236}">
                  <a16:creationId xmlns:a16="http://schemas.microsoft.com/office/drawing/2014/main" id="{D308FFD9-83B2-4D86-8A5B-CE9F07E8E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2" name="Freeform 40">
              <a:extLst>
                <a:ext uri="{FF2B5EF4-FFF2-40B4-BE49-F238E27FC236}">
                  <a16:creationId xmlns:a16="http://schemas.microsoft.com/office/drawing/2014/main" id="{E6A3BE28-5E73-44F0-AA57-58DAD5DD05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3" name="Freeform 41">
              <a:extLst>
                <a:ext uri="{FF2B5EF4-FFF2-40B4-BE49-F238E27FC236}">
                  <a16:creationId xmlns:a16="http://schemas.microsoft.com/office/drawing/2014/main" id="{7ACED00D-535A-4494-8BFA-78E58A2D56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4" name="Freeform 42">
              <a:extLst>
                <a:ext uri="{FF2B5EF4-FFF2-40B4-BE49-F238E27FC236}">
                  <a16:creationId xmlns:a16="http://schemas.microsoft.com/office/drawing/2014/main" id="{0C7D7BCF-768E-4C0D-857A-63BBA8F9BF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5" name="Freeform 43">
              <a:extLst>
                <a:ext uri="{FF2B5EF4-FFF2-40B4-BE49-F238E27FC236}">
                  <a16:creationId xmlns:a16="http://schemas.microsoft.com/office/drawing/2014/main" id="{29401C0B-5EF6-49A6-A9F6-DAC32B3B65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6" name="Freeform 44">
              <a:extLst>
                <a:ext uri="{FF2B5EF4-FFF2-40B4-BE49-F238E27FC236}">
                  <a16:creationId xmlns:a16="http://schemas.microsoft.com/office/drawing/2014/main" id="{F6DF5234-BC86-4ABB-A7ED-575143C6A4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7" name="Rectangle 96">
              <a:extLst>
                <a:ext uri="{FF2B5EF4-FFF2-40B4-BE49-F238E27FC236}">
                  <a16:creationId xmlns:a16="http://schemas.microsoft.com/office/drawing/2014/main" id="{E4863625-8438-4877-9681-839C192C611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98" name="Freeform 46">
              <a:extLst>
                <a:ext uri="{FF2B5EF4-FFF2-40B4-BE49-F238E27FC236}">
                  <a16:creationId xmlns:a16="http://schemas.microsoft.com/office/drawing/2014/main" id="{8A1D47CD-E2C4-4AD2-B105-655BB0905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9" name="Freeform 47">
              <a:extLst>
                <a:ext uri="{FF2B5EF4-FFF2-40B4-BE49-F238E27FC236}">
                  <a16:creationId xmlns:a16="http://schemas.microsoft.com/office/drawing/2014/main" id="{4D816259-D8E8-4E5C-A2CF-8C8AFB8057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0" name="Freeform 48">
              <a:extLst>
                <a:ext uri="{FF2B5EF4-FFF2-40B4-BE49-F238E27FC236}">
                  <a16:creationId xmlns:a16="http://schemas.microsoft.com/office/drawing/2014/main" id="{6377A258-3874-44DB-99C9-C4EA6F7AA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1" name="Freeform 49">
              <a:extLst>
                <a:ext uri="{FF2B5EF4-FFF2-40B4-BE49-F238E27FC236}">
                  <a16:creationId xmlns:a16="http://schemas.microsoft.com/office/drawing/2014/main" id="{A3902333-5178-425F-AA5F-14ABBEDAEF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2" name="Freeform 50">
              <a:extLst>
                <a:ext uri="{FF2B5EF4-FFF2-40B4-BE49-F238E27FC236}">
                  <a16:creationId xmlns:a16="http://schemas.microsoft.com/office/drawing/2014/main" id="{090FF72C-8743-4B55-99A4-E62D6A4B2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3" name="Freeform 51">
              <a:extLst>
                <a:ext uri="{FF2B5EF4-FFF2-40B4-BE49-F238E27FC236}">
                  <a16:creationId xmlns:a16="http://schemas.microsoft.com/office/drawing/2014/main" id="{BFCE6B39-2A20-4DB5-BA8E-2FA60B460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4" name="Freeform 52">
              <a:extLst>
                <a:ext uri="{FF2B5EF4-FFF2-40B4-BE49-F238E27FC236}">
                  <a16:creationId xmlns:a16="http://schemas.microsoft.com/office/drawing/2014/main" id="{A9F068E0-CF7F-474D-9118-50619A6E1C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5" name="Freeform 53">
              <a:extLst>
                <a:ext uri="{FF2B5EF4-FFF2-40B4-BE49-F238E27FC236}">
                  <a16:creationId xmlns:a16="http://schemas.microsoft.com/office/drawing/2014/main" id="{CEE9ADFF-5205-4783-ADA2-655A73DB47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6" name="Freeform 54">
              <a:extLst>
                <a:ext uri="{FF2B5EF4-FFF2-40B4-BE49-F238E27FC236}">
                  <a16:creationId xmlns:a16="http://schemas.microsoft.com/office/drawing/2014/main" id="{B28123C4-0A50-4115-936C-C659A9129A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7" name="Freeform 55">
              <a:extLst>
                <a:ext uri="{FF2B5EF4-FFF2-40B4-BE49-F238E27FC236}">
                  <a16:creationId xmlns:a16="http://schemas.microsoft.com/office/drawing/2014/main" id="{09B49DB9-536F-45DE-9352-5095C8D838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8" name="Freeform 56">
              <a:extLst>
                <a:ext uri="{FF2B5EF4-FFF2-40B4-BE49-F238E27FC236}">
                  <a16:creationId xmlns:a16="http://schemas.microsoft.com/office/drawing/2014/main" id="{43C4B12A-C5E9-47A5-9B04-5D2186A074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9" name="Freeform 57">
              <a:extLst>
                <a:ext uri="{FF2B5EF4-FFF2-40B4-BE49-F238E27FC236}">
                  <a16:creationId xmlns:a16="http://schemas.microsoft.com/office/drawing/2014/main" id="{A01B0DF5-9122-4E62-BF5B-0CCE0A5457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10" name="Freeform 58">
              <a:extLst>
                <a:ext uri="{FF2B5EF4-FFF2-40B4-BE49-F238E27FC236}">
                  <a16:creationId xmlns:a16="http://schemas.microsoft.com/office/drawing/2014/main" id="{3ED6B441-A89D-4565-949B-4C4AB6DC95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sp>
        <p:nvSpPr>
          <p:cNvPr id="3" name="Subtítulo 2">
            <a:extLst>
              <a:ext uri="{FF2B5EF4-FFF2-40B4-BE49-F238E27FC236}">
                <a16:creationId xmlns:a16="http://schemas.microsoft.com/office/drawing/2014/main" id="{C2FDD23D-623E-6D44-B938-1BE1787A5AE8}"/>
              </a:ext>
            </a:extLst>
          </p:cNvPr>
          <p:cNvSpPr>
            <a:spLocks noGrp="1"/>
          </p:cNvSpPr>
          <p:nvPr>
            <p:ph type="subTitle" idx="1"/>
          </p:nvPr>
        </p:nvSpPr>
        <p:spPr>
          <a:xfrm>
            <a:off x="4968958" y="2249487"/>
            <a:ext cx="6078453" cy="3541714"/>
          </a:xfrm>
        </p:spPr>
        <p:txBody>
          <a:bodyPr vert="horz" lIns="91440" tIns="45720" rIns="91440" bIns="45720" rtlCol="0">
            <a:normAutofit/>
          </a:bodyPr>
          <a:lstStyle/>
          <a:p>
            <a:pPr indent="-228600">
              <a:lnSpc>
                <a:spcPct val="110000"/>
              </a:lnSpc>
              <a:buFont typeface="Arial" panose="020B0604020202020204" pitchFamily="34" charset="0"/>
              <a:buChar char="•"/>
            </a:pPr>
            <a:r>
              <a:rPr lang="en-US" sz="1600">
                <a:solidFill>
                  <a:schemeClr val="tx1"/>
                </a:solidFill>
              </a:rPr>
              <a:t>Ampliar a comparação com outras técnicas de regularização, como dropout ou regularização L1/L2.</a:t>
            </a:r>
          </a:p>
          <a:p>
            <a:pPr indent="-228600">
              <a:lnSpc>
                <a:spcPct val="110000"/>
              </a:lnSpc>
              <a:buFont typeface="Arial" panose="020B0604020202020204" pitchFamily="34" charset="0"/>
              <a:buChar char="•"/>
            </a:pPr>
            <a:r>
              <a:rPr lang="en-US" sz="1600">
                <a:solidFill>
                  <a:schemeClr val="tx1"/>
                </a:solidFill>
              </a:rPr>
              <a:t>Realizar uma busca mais ampla e sistemática dos hiperparâmetros da regularização bayesiana, possivelmente utilizando técnicas de otimização automática.</a:t>
            </a:r>
          </a:p>
          <a:p>
            <a:pPr indent="-228600">
              <a:lnSpc>
                <a:spcPct val="110000"/>
              </a:lnSpc>
              <a:buFont typeface="Arial" panose="020B0604020202020204" pitchFamily="34" charset="0"/>
              <a:buChar char="•"/>
            </a:pPr>
            <a:r>
              <a:rPr lang="en-US" sz="1600">
                <a:solidFill>
                  <a:schemeClr val="tx1"/>
                </a:solidFill>
              </a:rPr>
              <a:t>Testar o desempenho dos modelos em diferentes conjuntos de dados de teste para avaliar sua generalização.</a:t>
            </a:r>
          </a:p>
          <a:p>
            <a:pPr indent="-228600">
              <a:lnSpc>
                <a:spcPct val="110000"/>
              </a:lnSpc>
              <a:buFont typeface="Arial" panose="020B0604020202020204" pitchFamily="34" charset="0"/>
              <a:buChar char="•"/>
            </a:pPr>
            <a:r>
              <a:rPr lang="en-US" sz="1600">
                <a:solidFill>
                  <a:schemeClr val="tx1"/>
                </a:solidFill>
              </a:rPr>
              <a:t>Explorar o impacto da regularização bayesiana em diferentes arquiteturas de redes neurais, além das convolucionais, para ampliar o escopo da análise.</a:t>
            </a:r>
          </a:p>
        </p:txBody>
      </p:sp>
      <p:pic>
        <p:nvPicPr>
          <p:cNvPr id="10" name="Áudio 9">
            <a:hlinkClick r:id="" action="ppaction://media"/>
            <a:extLst>
              <a:ext uri="{FF2B5EF4-FFF2-40B4-BE49-F238E27FC236}">
                <a16:creationId xmlns:a16="http://schemas.microsoft.com/office/drawing/2014/main" id="{A7C9BABC-E131-F1FD-E057-E8FBB514769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7011136"/>
      </p:ext>
    </p:extLst>
  </p:cSld>
  <p:clrMapOvr>
    <a:masterClrMapping/>
  </p:clrMapOvr>
  <mc:AlternateContent xmlns:mc="http://schemas.openxmlformats.org/markup-compatibility/2006">
    <mc:Choice xmlns:p14="http://schemas.microsoft.com/office/powerpoint/2010/main" Requires="p14">
      <p:transition spd="slow" p14:dur="2000" advTm="242414"/>
    </mc:Choice>
    <mc:Fallback>
      <p:transition spd="slow" advTm="242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3B5EF1-14CD-B3EA-C0EF-79E630AAF0DD}"/>
              </a:ext>
            </a:extLst>
          </p:cNvPr>
          <p:cNvSpPr>
            <a:spLocks noGrp="1"/>
          </p:cNvSpPr>
          <p:nvPr>
            <p:ph type="ctrTitle"/>
          </p:nvPr>
        </p:nvSpPr>
        <p:spPr/>
        <p:txBody>
          <a:bodyPr>
            <a:normAutofit fontScale="90000"/>
          </a:bodyPr>
          <a:lstStyle/>
          <a:p>
            <a:r>
              <a:rPr lang="pt-BR" dirty="0"/>
              <a:t>Título o Nome dos autores o Evento/periódico em que foi publicado o Ano de publicação</a:t>
            </a:r>
          </a:p>
        </p:txBody>
      </p:sp>
      <p:sp>
        <p:nvSpPr>
          <p:cNvPr id="3" name="Subtítulo 2">
            <a:extLst>
              <a:ext uri="{FF2B5EF4-FFF2-40B4-BE49-F238E27FC236}">
                <a16:creationId xmlns:a16="http://schemas.microsoft.com/office/drawing/2014/main" id="{D3EFCFCD-A730-5ADD-EA82-74F2D415E12F}"/>
              </a:ext>
            </a:extLst>
          </p:cNvPr>
          <p:cNvSpPr>
            <a:spLocks noGrp="1"/>
          </p:cNvSpPr>
          <p:nvPr>
            <p:ph type="subTitle" idx="1"/>
          </p:nvPr>
        </p:nvSpPr>
        <p:spPr/>
        <p:txBody>
          <a:bodyPr>
            <a:normAutofit fontScale="62500" lnSpcReduction="20000"/>
          </a:bodyPr>
          <a:lstStyle/>
          <a:p>
            <a:r>
              <a:rPr lang="pt-BR" dirty="0">
                <a:solidFill>
                  <a:schemeClr val="tx1"/>
                </a:solidFill>
              </a:rPr>
              <a:t>Título: Melhorias no Desempenho de Redes Neurais Profundas através da Regularização Bayesiana</a:t>
            </a:r>
          </a:p>
          <a:p>
            <a:r>
              <a:rPr lang="pt-BR" dirty="0">
                <a:solidFill>
                  <a:schemeClr val="tx1"/>
                </a:solidFill>
              </a:rPr>
              <a:t>Autores: João da Silva, Maria Oliveira</a:t>
            </a:r>
          </a:p>
          <a:p>
            <a:r>
              <a:rPr lang="pt-BR" dirty="0">
                <a:solidFill>
                  <a:schemeClr val="tx1"/>
                </a:solidFill>
              </a:rPr>
              <a:t>Evento/Periódico: Conferência Internacional sobre Aprendizado de Máquina (CIALM)</a:t>
            </a:r>
          </a:p>
          <a:p>
            <a:r>
              <a:rPr lang="pt-BR" dirty="0">
                <a:solidFill>
                  <a:schemeClr val="tx1"/>
                </a:solidFill>
              </a:rPr>
              <a:t>Ano de publicação: 2023</a:t>
            </a:r>
          </a:p>
          <a:p>
            <a:r>
              <a:rPr lang="pt-BR" dirty="0"/>
              <a:t>Previsão de casos de dengue através de Machine Learning e </a:t>
            </a:r>
            <a:r>
              <a:rPr lang="pt-BR" dirty="0" err="1"/>
              <a:t>Deep</a:t>
            </a:r>
            <a:r>
              <a:rPr lang="pt-BR" dirty="0"/>
              <a:t> Learning</a:t>
            </a:r>
            <a:endParaRPr lang="pt-BR" dirty="0">
              <a:solidFill>
                <a:schemeClr val="tx1"/>
              </a:solidFill>
            </a:endParaRPr>
          </a:p>
        </p:txBody>
      </p:sp>
      <p:pic>
        <p:nvPicPr>
          <p:cNvPr id="16" name="Áudio 15">
            <a:hlinkClick r:id="" action="ppaction://media"/>
            <a:extLst>
              <a:ext uri="{FF2B5EF4-FFF2-40B4-BE49-F238E27FC236}">
                <a16:creationId xmlns:a16="http://schemas.microsoft.com/office/drawing/2014/main" id="{EF94BF51-1747-3BE6-63AB-104417759F7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41387504"/>
      </p:ext>
    </p:extLst>
  </p:cSld>
  <p:clrMapOvr>
    <a:masterClrMapping/>
  </p:clrMapOvr>
  <mc:AlternateContent xmlns:mc="http://schemas.openxmlformats.org/markup-compatibility/2006">
    <mc:Choice xmlns:p14="http://schemas.microsoft.com/office/powerpoint/2010/main" Requires="p14">
      <p:transition spd="slow" p14:dur="2000" advTm="30888"/>
    </mc:Choice>
    <mc:Fallback>
      <p:transition spd="slow" advTm="30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FF6400-6764-8045-ADCA-3DC6043687BE}"/>
              </a:ext>
            </a:extLst>
          </p:cNvPr>
          <p:cNvSpPr>
            <a:spLocks noGrp="1"/>
          </p:cNvSpPr>
          <p:nvPr>
            <p:ph type="ctrTitle"/>
          </p:nvPr>
        </p:nvSpPr>
        <p:spPr>
          <a:xfrm>
            <a:off x="7903482" y="521000"/>
            <a:ext cx="3489569" cy="2396681"/>
          </a:xfrm>
        </p:spPr>
        <p:txBody>
          <a:bodyPr>
            <a:normAutofit/>
          </a:bodyPr>
          <a:lstStyle/>
          <a:p>
            <a:r>
              <a:rPr lang="pt-BR" sz="3100" dirty="0"/>
              <a:t>Problema tratado no artigo e objetivo do artigo</a:t>
            </a:r>
          </a:p>
        </p:txBody>
      </p:sp>
      <p:sp>
        <p:nvSpPr>
          <p:cNvPr id="3" name="Subtítulo 2">
            <a:extLst>
              <a:ext uri="{FF2B5EF4-FFF2-40B4-BE49-F238E27FC236}">
                <a16:creationId xmlns:a16="http://schemas.microsoft.com/office/drawing/2014/main" id="{09D4E440-3479-1659-3D2A-2A9B30C051B6}"/>
              </a:ext>
            </a:extLst>
          </p:cNvPr>
          <p:cNvSpPr>
            <a:spLocks noGrp="1"/>
          </p:cNvSpPr>
          <p:nvPr>
            <p:ph type="subTitle" idx="1"/>
          </p:nvPr>
        </p:nvSpPr>
        <p:spPr>
          <a:xfrm>
            <a:off x="7658100" y="3269529"/>
            <a:ext cx="4426527" cy="2052720"/>
          </a:xfrm>
        </p:spPr>
        <p:txBody>
          <a:bodyPr>
            <a:noAutofit/>
          </a:bodyPr>
          <a:lstStyle/>
          <a:p>
            <a:pPr>
              <a:lnSpc>
                <a:spcPct val="110000"/>
              </a:lnSpc>
            </a:pPr>
            <a:r>
              <a:rPr lang="pt-BR" sz="1800" dirty="0">
                <a:solidFill>
                  <a:schemeClr val="tx1"/>
                </a:solidFill>
              </a:rPr>
              <a:t>O artigo aborda o problema da </a:t>
            </a:r>
            <a:r>
              <a:rPr lang="pt-BR" sz="1800" dirty="0" err="1">
                <a:solidFill>
                  <a:schemeClr val="tx1"/>
                </a:solidFill>
              </a:rPr>
              <a:t>sobreajustagem</a:t>
            </a:r>
            <a:r>
              <a:rPr lang="pt-BR" sz="1800" dirty="0">
                <a:solidFill>
                  <a:schemeClr val="tx1"/>
                </a:solidFill>
              </a:rPr>
              <a:t> (</a:t>
            </a:r>
            <a:r>
              <a:rPr lang="pt-BR" sz="1800" dirty="0" err="1">
                <a:solidFill>
                  <a:schemeClr val="tx1"/>
                </a:solidFill>
              </a:rPr>
              <a:t>overfitting</a:t>
            </a:r>
            <a:r>
              <a:rPr lang="pt-BR" sz="1800" dirty="0">
                <a:solidFill>
                  <a:schemeClr val="tx1"/>
                </a:solidFill>
              </a:rPr>
              <a:t>) em redes neurais profundas e propõe a utilização da regularização bayesiana como uma abordagem para melhorar o desempenho desses modelos. O objetivo é investigar como a incorporação de incerteza nos pesos da rede pode levar a modelos mais robustos e generalizáveis.</a:t>
            </a:r>
          </a:p>
        </p:txBody>
      </p:sp>
      <p:sp>
        <p:nvSpPr>
          <p:cNvPr id="10" name="Round Diagonal Corner Rectangle 6">
            <a:extLst>
              <a:ext uri="{FF2B5EF4-FFF2-40B4-BE49-F238E27FC236}">
                <a16:creationId xmlns:a16="http://schemas.microsoft.com/office/drawing/2014/main" id="{5D11984A-B249-4EC7-B524-C3C9122FD4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a:extLst>
              <a:ext uri="{FF2B5EF4-FFF2-40B4-BE49-F238E27FC236}">
                <a16:creationId xmlns:a16="http://schemas.microsoft.com/office/drawing/2014/main" id="{8C72D38E-1DEB-B9A7-2B8F-3D63655042D6}"/>
              </a:ext>
            </a:extLst>
          </p:cNvPr>
          <p:cNvPicPr>
            <a:picLocks noChangeAspect="1"/>
          </p:cNvPicPr>
          <p:nvPr/>
        </p:nvPicPr>
        <p:blipFill>
          <a:blip r:embed="rId5"/>
          <a:stretch>
            <a:fillRect/>
          </a:stretch>
        </p:blipFill>
        <p:spPr>
          <a:xfrm>
            <a:off x="1118988" y="1866597"/>
            <a:ext cx="6112382" cy="3117314"/>
          </a:xfrm>
          <a:prstGeom prst="rect">
            <a:avLst/>
          </a:prstGeom>
        </p:spPr>
      </p:pic>
      <p:pic>
        <p:nvPicPr>
          <p:cNvPr id="22" name="Áudio 21">
            <a:hlinkClick r:id="" action="ppaction://media"/>
            <a:extLst>
              <a:ext uri="{FF2B5EF4-FFF2-40B4-BE49-F238E27FC236}">
                <a16:creationId xmlns:a16="http://schemas.microsoft.com/office/drawing/2014/main" id="{F7683D9C-5E9E-42F1-5CD0-63A13FB3EF8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6055417"/>
      </p:ext>
    </p:extLst>
  </p:cSld>
  <p:clrMapOvr>
    <a:masterClrMapping/>
  </p:clrMapOvr>
  <mc:AlternateContent xmlns:mc="http://schemas.openxmlformats.org/markup-compatibility/2006">
    <mc:Choice xmlns:p14="http://schemas.microsoft.com/office/powerpoint/2010/main" Requires="p14">
      <p:transition spd="slow" p14:dur="2000" advTm="62911"/>
    </mc:Choice>
    <mc:Fallback>
      <p:transition spd="slow" advTm="62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D3EC6CEE-7D7B-0D02-8FD9-82791564BCCE}"/>
              </a:ext>
            </a:extLst>
          </p:cNvPr>
          <p:cNvSpPr>
            <a:spLocks noGrp="1"/>
          </p:cNvSpPr>
          <p:nvPr>
            <p:ph type="ctrTitle"/>
          </p:nvPr>
        </p:nvSpPr>
        <p:spPr>
          <a:xfrm>
            <a:off x="5270066" y="1122363"/>
            <a:ext cx="5397933" cy="2387600"/>
          </a:xfrm>
        </p:spPr>
        <p:txBody>
          <a:bodyPr>
            <a:normAutofit/>
          </a:bodyPr>
          <a:lstStyle/>
          <a:p>
            <a:r>
              <a:rPr lang="pt-BR" dirty="0"/>
              <a:t>Dados da avaliação de desempenho</a:t>
            </a:r>
          </a:p>
        </p:txBody>
      </p:sp>
      <p:sp>
        <p:nvSpPr>
          <p:cNvPr id="3" name="Subtítulo 2">
            <a:extLst>
              <a:ext uri="{FF2B5EF4-FFF2-40B4-BE49-F238E27FC236}">
                <a16:creationId xmlns:a16="http://schemas.microsoft.com/office/drawing/2014/main" id="{A905931E-2415-E40E-4681-D274683586BB}"/>
              </a:ext>
            </a:extLst>
          </p:cNvPr>
          <p:cNvSpPr>
            <a:spLocks noGrp="1"/>
          </p:cNvSpPr>
          <p:nvPr>
            <p:ph type="subTitle" idx="1"/>
          </p:nvPr>
        </p:nvSpPr>
        <p:spPr>
          <a:xfrm>
            <a:off x="5230896" y="3602038"/>
            <a:ext cx="5437103" cy="1655762"/>
          </a:xfrm>
        </p:spPr>
        <p:txBody>
          <a:bodyPr>
            <a:noAutofit/>
          </a:bodyPr>
          <a:lstStyle/>
          <a:p>
            <a:pPr>
              <a:lnSpc>
                <a:spcPct val="110000"/>
              </a:lnSpc>
            </a:pPr>
            <a:r>
              <a:rPr lang="pt-BR" dirty="0">
                <a:solidFill>
                  <a:schemeClr val="tx1"/>
                </a:solidFill>
              </a:rPr>
              <a:t>Objetivo da avaliação de desempenho</a:t>
            </a:r>
          </a:p>
          <a:p>
            <a:pPr>
              <a:lnSpc>
                <a:spcPct val="110000"/>
              </a:lnSpc>
            </a:pPr>
            <a:r>
              <a:rPr lang="pt-BR" dirty="0">
                <a:solidFill>
                  <a:schemeClr val="tx1"/>
                </a:solidFill>
              </a:rPr>
              <a:t>Avaliar o impacto da regularização bayesiana no desempenho de redes neurais profundas em tarefas de classificação de imagens.</a:t>
            </a:r>
          </a:p>
          <a:p>
            <a:pPr>
              <a:lnSpc>
                <a:spcPct val="110000"/>
              </a:lnSpc>
            </a:pPr>
            <a:endParaRPr lang="pt-BR" dirty="0">
              <a:solidFill>
                <a:schemeClr val="tx1"/>
              </a:solidFill>
            </a:endParaRPr>
          </a:p>
        </p:txBody>
      </p:sp>
      <p:pic>
        <p:nvPicPr>
          <p:cNvPr id="5" name="Picture 4" descr="Lupa mostrando declínio de desempenho">
            <a:extLst>
              <a:ext uri="{FF2B5EF4-FFF2-40B4-BE49-F238E27FC236}">
                <a16:creationId xmlns:a16="http://schemas.microsoft.com/office/drawing/2014/main" id="{0006E25C-B327-4690-C47A-57A58925D034}"/>
              </a:ext>
            </a:extLst>
          </p:cNvPr>
          <p:cNvPicPr>
            <a:picLocks noChangeAspect="1"/>
          </p:cNvPicPr>
          <p:nvPr/>
        </p:nvPicPr>
        <p:blipFill rotWithShape="1">
          <a:blip r:embed="rId7"/>
          <a:srcRect l="12159" r="42722" b="-1"/>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83" name="Áudio 82">
            <a:hlinkClick r:id="" action="ppaction://media"/>
            <a:extLst>
              <a:ext uri="{FF2B5EF4-FFF2-40B4-BE49-F238E27FC236}">
                <a16:creationId xmlns:a16="http://schemas.microsoft.com/office/drawing/2014/main" id="{7EC16289-4F68-2A87-49E7-B208EECFF188}"/>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52733998"/>
      </p:ext>
    </p:extLst>
  </p:cSld>
  <p:clrMapOvr>
    <a:masterClrMapping/>
  </p:clrMapOvr>
  <mc:AlternateContent xmlns:mc="http://schemas.openxmlformats.org/markup-compatibility/2006">
    <mc:Choice xmlns:p14="http://schemas.microsoft.com/office/powerpoint/2010/main" Requires="p14">
      <p:transition spd="slow" p14:dur="2000" advTm="111162"/>
    </mc:Choice>
    <mc:Fallback>
      <p:transition spd="slow" advTm="111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3"/>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83"/>
                </p:tgtEl>
              </p:cMediaNode>
            </p:audio>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19FA62B-A2C9-49F5-8C45-9D5CDCD72B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7" name="Group 16">
            <a:extLst>
              <a:ext uri="{FF2B5EF4-FFF2-40B4-BE49-F238E27FC236}">
                <a16:creationId xmlns:a16="http://schemas.microsoft.com/office/drawing/2014/main" id="{A24E966C-35F3-4DB1-8C23-4BC252E4E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8" name="Group 17">
              <a:extLst>
                <a:ext uri="{FF2B5EF4-FFF2-40B4-BE49-F238E27FC236}">
                  <a16:creationId xmlns:a16="http://schemas.microsoft.com/office/drawing/2014/main" id="{C24ADCBC-2A94-4F6E-BC8D-278612B7ACF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30" name="Rectangle 5">
                <a:extLst>
                  <a:ext uri="{FF2B5EF4-FFF2-40B4-BE49-F238E27FC236}">
                    <a16:creationId xmlns:a16="http://schemas.microsoft.com/office/drawing/2014/main" id="{38F45A3E-0BAF-4E7A-AD24-51B345041D5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31" name="Freeform 6">
                <a:extLst>
                  <a:ext uri="{FF2B5EF4-FFF2-40B4-BE49-F238E27FC236}">
                    <a16:creationId xmlns:a16="http://schemas.microsoft.com/office/drawing/2014/main" id="{5340FE26-BABB-409C-A32A-B3D10BD23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7">
                <a:extLst>
                  <a:ext uri="{FF2B5EF4-FFF2-40B4-BE49-F238E27FC236}">
                    <a16:creationId xmlns:a16="http://schemas.microsoft.com/office/drawing/2014/main" id="{A9468B59-1984-42C3-88A4-942CF6EF75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8">
                <a:extLst>
                  <a:ext uri="{FF2B5EF4-FFF2-40B4-BE49-F238E27FC236}">
                    <a16:creationId xmlns:a16="http://schemas.microsoft.com/office/drawing/2014/main" id="{F6B5E914-0078-49CC-AD42-C97DC361C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9">
                <a:extLst>
                  <a:ext uri="{FF2B5EF4-FFF2-40B4-BE49-F238E27FC236}">
                    <a16:creationId xmlns:a16="http://schemas.microsoft.com/office/drawing/2014/main" id="{D18B3F5A-0978-48AE-9360-8ABC8CEAB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10">
                <a:extLst>
                  <a:ext uri="{FF2B5EF4-FFF2-40B4-BE49-F238E27FC236}">
                    <a16:creationId xmlns:a16="http://schemas.microsoft.com/office/drawing/2014/main" id="{27E73F9B-CBFF-473A-9B41-8964B831E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11">
                <a:extLst>
                  <a:ext uri="{FF2B5EF4-FFF2-40B4-BE49-F238E27FC236}">
                    <a16:creationId xmlns:a16="http://schemas.microsoft.com/office/drawing/2014/main" id="{558218B5-0904-4C19-8935-1A64432BC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12">
                <a:extLst>
                  <a:ext uri="{FF2B5EF4-FFF2-40B4-BE49-F238E27FC236}">
                    <a16:creationId xmlns:a16="http://schemas.microsoft.com/office/drawing/2014/main" id="{DBCBCB59-A700-4032-AB43-CB06687996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13">
                <a:extLst>
                  <a:ext uri="{FF2B5EF4-FFF2-40B4-BE49-F238E27FC236}">
                    <a16:creationId xmlns:a16="http://schemas.microsoft.com/office/drawing/2014/main" id="{861A9C11-1685-4F09-B995-D5ECAD153F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14">
                <a:extLst>
                  <a:ext uri="{FF2B5EF4-FFF2-40B4-BE49-F238E27FC236}">
                    <a16:creationId xmlns:a16="http://schemas.microsoft.com/office/drawing/2014/main" id="{57CCC420-3BF0-4A3E-A4FB-41537B064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15">
                <a:extLst>
                  <a:ext uri="{FF2B5EF4-FFF2-40B4-BE49-F238E27FC236}">
                    <a16:creationId xmlns:a16="http://schemas.microsoft.com/office/drawing/2014/main" id="{1DEFC6D1-15DA-4DDC-8FD1-B7630B8D60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Line 16">
                <a:extLst>
                  <a:ext uri="{FF2B5EF4-FFF2-40B4-BE49-F238E27FC236}">
                    <a16:creationId xmlns:a16="http://schemas.microsoft.com/office/drawing/2014/main" id="{0C6F2EE9-81FE-4B46-9513-6EC7D930124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pt-BR"/>
              </a:p>
            </p:txBody>
          </p:sp>
          <p:sp>
            <p:nvSpPr>
              <p:cNvPr id="42" name="Freeform 17">
                <a:extLst>
                  <a:ext uri="{FF2B5EF4-FFF2-40B4-BE49-F238E27FC236}">
                    <a16:creationId xmlns:a16="http://schemas.microsoft.com/office/drawing/2014/main" id="{26DF77E9-F68C-4FE0-864E-A4A4DE36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3" name="Freeform 18">
                <a:extLst>
                  <a:ext uri="{FF2B5EF4-FFF2-40B4-BE49-F238E27FC236}">
                    <a16:creationId xmlns:a16="http://schemas.microsoft.com/office/drawing/2014/main" id="{9D3495ED-B588-4755-B8BB-18D33E4AC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19">
                <a:extLst>
                  <a:ext uri="{FF2B5EF4-FFF2-40B4-BE49-F238E27FC236}">
                    <a16:creationId xmlns:a16="http://schemas.microsoft.com/office/drawing/2014/main" id="{E76105FE-305A-42A7-B2DD-388B99FAB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20">
                <a:extLst>
                  <a:ext uri="{FF2B5EF4-FFF2-40B4-BE49-F238E27FC236}">
                    <a16:creationId xmlns:a16="http://schemas.microsoft.com/office/drawing/2014/main" id="{F1883F6E-6FAE-49E2-AE28-02B88BEBF6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Rectangle 21">
                <a:extLst>
                  <a:ext uri="{FF2B5EF4-FFF2-40B4-BE49-F238E27FC236}">
                    <a16:creationId xmlns:a16="http://schemas.microsoft.com/office/drawing/2014/main" id="{8C8A198F-A0AA-455F-ACD5-8587457BDD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7" name="Freeform 22">
                <a:extLst>
                  <a:ext uri="{FF2B5EF4-FFF2-40B4-BE49-F238E27FC236}">
                    <a16:creationId xmlns:a16="http://schemas.microsoft.com/office/drawing/2014/main" id="{E57E155C-0F05-498E-B0E3-33AE15B7E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23">
                <a:extLst>
                  <a:ext uri="{FF2B5EF4-FFF2-40B4-BE49-F238E27FC236}">
                    <a16:creationId xmlns:a16="http://schemas.microsoft.com/office/drawing/2014/main" id="{3D7FB1D7-F9DB-443D-A2D4-40C46F6975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24">
                <a:extLst>
                  <a:ext uri="{FF2B5EF4-FFF2-40B4-BE49-F238E27FC236}">
                    <a16:creationId xmlns:a16="http://schemas.microsoft.com/office/drawing/2014/main" id="{9EF7FB08-B52A-4C0D-BF32-AC6D91AE99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25">
                <a:extLst>
                  <a:ext uri="{FF2B5EF4-FFF2-40B4-BE49-F238E27FC236}">
                    <a16:creationId xmlns:a16="http://schemas.microsoft.com/office/drawing/2014/main" id="{2A27D708-7911-4EAB-8A9D-E608726B5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26">
                <a:extLst>
                  <a:ext uri="{FF2B5EF4-FFF2-40B4-BE49-F238E27FC236}">
                    <a16:creationId xmlns:a16="http://schemas.microsoft.com/office/drawing/2014/main" id="{40A3E3AC-335B-4EAB-A5D4-E72C8434A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27">
                <a:extLst>
                  <a:ext uri="{FF2B5EF4-FFF2-40B4-BE49-F238E27FC236}">
                    <a16:creationId xmlns:a16="http://schemas.microsoft.com/office/drawing/2014/main" id="{FC4E923E-7CEC-4950-8C12-F40EAE7A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28">
                <a:extLst>
                  <a:ext uri="{FF2B5EF4-FFF2-40B4-BE49-F238E27FC236}">
                    <a16:creationId xmlns:a16="http://schemas.microsoft.com/office/drawing/2014/main" id="{23A92FB5-3211-4195-8FFA-A8F49F6777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Freeform 29">
                <a:extLst>
                  <a:ext uri="{FF2B5EF4-FFF2-40B4-BE49-F238E27FC236}">
                    <a16:creationId xmlns:a16="http://schemas.microsoft.com/office/drawing/2014/main" id="{BB88442A-84E1-4264-BD24-B14020F21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5" name="Freeform 30">
                <a:extLst>
                  <a:ext uri="{FF2B5EF4-FFF2-40B4-BE49-F238E27FC236}">
                    <a16:creationId xmlns:a16="http://schemas.microsoft.com/office/drawing/2014/main" id="{B47AD665-0844-40BF-AE62-BA493929C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31">
                <a:extLst>
                  <a:ext uri="{FF2B5EF4-FFF2-40B4-BE49-F238E27FC236}">
                    <a16:creationId xmlns:a16="http://schemas.microsoft.com/office/drawing/2014/main" id="{01D8E540-292C-4867-BD21-43910262E9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19" name="Group 18">
              <a:extLst>
                <a:ext uri="{FF2B5EF4-FFF2-40B4-BE49-F238E27FC236}">
                  <a16:creationId xmlns:a16="http://schemas.microsoft.com/office/drawing/2014/main" id="{A00C8F50-D632-4BE8-B5BF-8AEAE2D1326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20" name="Freeform 32">
                <a:extLst>
                  <a:ext uri="{FF2B5EF4-FFF2-40B4-BE49-F238E27FC236}">
                    <a16:creationId xmlns:a16="http://schemas.microsoft.com/office/drawing/2014/main" id="{7870CC07-8D37-4F4D-A73B-9762FFAB1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33">
                <a:extLst>
                  <a:ext uri="{FF2B5EF4-FFF2-40B4-BE49-F238E27FC236}">
                    <a16:creationId xmlns:a16="http://schemas.microsoft.com/office/drawing/2014/main" id="{06B84BAB-C27B-4804-9496-FDDA7FF6F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34">
                <a:extLst>
                  <a:ext uri="{FF2B5EF4-FFF2-40B4-BE49-F238E27FC236}">
                    <a16:creationId xmlns:a16="http://schemas.microsoft.com/office/drawing/2014/main" id="{45E90447-AF32-4C90-8940-D5EBE9F64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35">
                <a:extLst>
                  <a:ext uri="{FF2B5EF4-FFF2-40B4-BE49-F238E27FC236}">
                    <a16:creationId xmlns:a16="http://schemas.microsoft.com/office/drawing/2014/main" id="{DFD35AB5-2871-471E-87D3-C3C024C31E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36">
                <a:extLst>
                  <a:ext uri="{FF2B5EF4-FFF2-40B4-BE49-F238E27FC236}">
                    <a16:creationId xmlns:a16="http://schemas.microsoft.com/office/drawing/2014/main" id="{60EED77B-C4CD-44DE-B7AA-472CBEE6EC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37">
                <a:extLst>
                  <a:ext uri="{FF2B5EF4-FFF2-40B4-BE49-F238E27FC236}">
                    <a16:creationId xmlns:a16="http://schemas.microsoft.com/office/drawing/2014/main" id="{68122908-2E24-4971-A70E-29CFE953E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38">
                <a:extLst>
                  <a:ext uri="{FF2B5EF4-FFF2-40B4-BE49-F238E27FC236}">
                    <a16:creationId xmlns:a16="http://schemas.microsoft.com/office/drawing/2014/main" id="{43930918-848F-4F70-8C42-426DCCB4D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39">
                <a:extLst>
                  <a:ext uri="{FF2B5EF4-FFF2-40B4-BE49-F238E27FC236}">
                    <a16:creationId xmlns:a16="http://schemas.microsoft.com/office/drawing/2014/main" id="{7C2C1A0B-06A1-4F89-9A58-66CAB57F1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40">
                <a:extLst>
                  <a:ext uri="{FF2B5EF4-FFF2-40B4-BE49-F238E27FC236}">
                    <a16:creationId xmlns:a16="http://schemas.microsoft.com/office/drawing/2014/main" id="{F26FAEF0-6EA1-41B4-AC1D-0BC56E43E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Rectangle 41">
                <a:extLst>
                  <a:ext uri="{FF2B5EF4-FFF2-40B4-BE49-F238E27FC236}">
                    <a16:creationId xmlns:a16="http://schemas.microsoft.com/office/drawing/2014/main" id="{563F085C-A9C1-47AB-9656-468B79DE5A2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grpSp>
      <p:grpSp>
        <p:nvGrpSpPr>
          <p:cNvPr id="58" name="Group 57">
            <a:extLst>
              <a:ext uri="{FF2B5EF4-FFF2-40B4-BE49-F238E27FC236}">
                <a16:creationId xmlns:a16="http://schemas.microsoft.com/office/drawing/2014/main" id="{9C9A395D-0E3C-47A2-BD3C-E0B63FFEB9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9" name="Rectangle 58">
              <a:extLst>
                <a:ext uri="{FF2B5EF4-FFF2-40B4-BE49-F238E27FC236}">
                  <a16:creationId xmlns:a16="http://schemas.microsoft.com/office/drawing/2014/main" id="{0679A098-1291-4ABE-A761-D1BEDD68E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04DF8F41-DD3B-47AD-A8E9-6B42152BE251}"/>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Imagem 4">
            <a:extLst>
              <a:ext uri="{FF2B5EF4-FFF2-40B4-BE49-F238E27FC236}">
                <a16:creationId xmlns:a16="http://schemas.microsoft.com/office/drawing/2014/main" id="{CD6A2812-DDFF-FEE5-ECBA-3CCD118AFBAD}"/>
              </a:ext>
            </a:extLst>
          </p:cNvPr>
          <p:cNvPicPr>
            <a:picLocks noChangeAspect="1"/>
          </p:cNvPicPr>
          <p:nvPr/>
        </p:nvPicPr>
        <p:blipFill rotWithShape="1">
          <a:blip r:embed="rId6">
            <a:alphaModFix/>
          </a:blip>
          <a:srcRect r="4474" b="1"/>
          <a:stretch/>
        </p:blipFill>
        <p:spPr>
          <a:xfrm>
            <a:off x="3611" y="10"/>
            <a:ext cx="12188389" cy="6857990"/>
          </a:xfrm>
          <a:prstGeom prst="rect">
            <a:avLst/>
          </a:prstGeom>
        </p:spPr>
      </p:pic>
      <p:grpSp>
        <p:nvGrpSpPr>
          <p:cNvPr id="62" name="Group 61">
            <a:extLst>
              <a:ext uri="{FF2B5EF4-FFF2-40B4-BE49-F238E27FC236}">
                <a16:creationId xmlns:a16="http://schemas.microsoft.com/office/drawing/2014/main" id="{1D4E244F-B3CC-4EA6-AEF8-9C10A9F2D6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63" name="Round Diagonal Corner Rectangle 7">
              <a:extLst>
                <a:ext uri="{FF2B5EF4-FFF2-40B4-BE49-F238E27FC236}">
                  <a16:creationId xmlns:a16="http://schemas.microsoft.com/office/drawing/2014/main" id="{3ADF6A4B-498A-43D2-93FC-45D1C94E1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4" name="Group 63">
              <a:extLst>
                <a:ext uri="{FF2B5EF4-FFF2-40B4-BE49-F238E27FC236}">
                  <a16:creationId xmlns:a16="http://schemas.microsoft.com/office/drawing/2014/main" id="{2234058F-4A78-4BDB-BB4C-D5C3A3A5035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84" name="Freeform 32">
                <a:extLst>
                  <a:ext uri="{FF2B5EF4-FFF2-40B4-BE49-F238E27FC236}">
                    <a16:creationId xmlns:a16="http://schemas.microsoft.com/office/drawing/2014/main" id="{81923CAD-9918-44BE-9706-67D58C972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pt-BR"/>
              </a:p>
            </p:txBody>
          </p:sp>
          <p:sp>
            <p:nvSpPr>
              <p:cNvPr id="85" name="Freeform 33">
                <a:extLst>
                  <a:ext uri="{FF2B5EF4-FFF2-40B4-BE49-F238E27FC236}">
                    <a16:creationId xmlns:a16="http://schemas.microsoft.com/office/drawing/2014/main" id="{DB4D2157-45E9-4E6B-B4F9-872B39F133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pt-BR"/>
              </a:p>
            </p:txBody>
          </p:sp>
          <p:sp>
            <p:nvSpPr>
              <p:cNvPr id="86" name="Freeform 34">
                <a:extLst>
                  <a:ext uri="{FF2B5EF4-FFF2-40B4-BE49-F238E27FC236}">
                    <a16:creationId xmlns:a16="http://schemas.microsoft.com/office/drawing/2014/main" id="{3AF950BB-DE8F-4B49-8982-2DF7730EE3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87" name="Freeform 37">
                <a:extLst>
                  <a:ext uri="{FF2B5EF4-FFF2-40B4-BE49-F238E27FC236}">
                    <a16:creationId xmlns:a16="http://schemas.microsoft.com/office/drawing/2014/main" id="{AE9B44C5-8A5E-4526-99B4-DBB63CC2D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pt-BR"/>
              </a:p>
            </p:txBody>
          </p:sp>
        </p:grpSp>
        <p:grpSp>
          <p:nvGrpSpPr>
            <p:cNvPr id="65" name="Group 64">
              <a:extLst>
                <a:ext uri="{FF2B5EF4-FFF2-40B4-BE49-F238E27FC236}">
                  <a16:creationId xmlns:a16="http://schemas.microsoft.com/office/drawing/2014/main" id="{A910EF9E-D7FF-4921-A289-5AB046461A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78" name="Freeform 35">
                <a:extLst>
                  <a:ext uri="{FF2B5EF4-FFF2-40B4-BE49-F238E27FC236}">
                    <a16:creationId xmlns:a16="http://schemas.microsoft.com/office/drawing/2014/main" id="{5D1500E8-0351-4B53-9578-09F33B26CE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pt-BR"/>
              </a:p>
            </p:txBody>
          </p:sp>
          <p:sp>
            <p:nvSpPr>
              <p:cNvPr id="79" name="Freeform 36">
                <a:extLst>
                  <a:ext uri="{FF2B5EF4-FFF2-40B4-BE49-F238E27FC236}">
                    <a16:creationId xmlns:a16="http://schemas.microsoft.com/office/drawing/2014/main" id="{65A2BF85-98D8-4340-AF82-808A1EC255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pt-BR"/>
              </a:p>
            </p:txBody>
          </p:sp>
          <p:sp>
            <p:nvSpPr>
              <p:cNvPr id="80" name="Freeform 38">
                <a:extLst>
                  <a:ext uri="{FF2B5EF4-FFF2-40B4-BE49-F238E27FC236}">
                    <a16:creationId xmlns:a16="http://schemas.microsoft.com/office/drawing/2014/main" id="{B0441C99-23C8-42B2-A9A2-36F6CE6BAA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81" name="Freeform 39">
                <a:extLst>
                  <a:ext uri="{FF2B5EF4-FFF2-40B4-BE49-F238E27FC236}">
                    <a16:creationId xmlns:a16="http://schemas.microsoft.com/office/drawing/2014/main" id="{3304648D-1287-492A-A76B-4724456AE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pt-BR"/>
              </a:p>
            </p:txBody>
          </p:sp>
          <p:sp>
            <p:nvSpPr>
              <p:cNvPr id="82" name="Freeform 40">
                <a:extLst>
                  <a:ext uri="{FF2B5EF4-FFF2-40B4-BE49-F238E27FC236}">
                    <a16:creationId xmlns:a16="http://schemas.microsoft.com/office/drawing/2014/main" id="{32B78AFE-D9B6-41B5-B593-4B797DA21E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83" name="Rectangle 41">
                <a:extLst>
                  <a:ext uri="{FF2B5EF4-FFF2-40B4-BE49-F238E27FC236}">
                    <a16:creationId xmlns:a16="http://schemas.microsoft.com/office/drawing/2014/main" id="{BCA10968-EDF7-42D6-90B0-53A80026F8E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txBody>
              <a:bodyPr/>
              <a:lstStyle/>
              <a:p>
                <a:endParaRPr lang="pt-BR"/>
              </a:p>
            </p:txBody>
          </p:sp>
        </p:grpSp>
        <p:grpSp>
          <p:nvGrpSpPr>
            <p:cNvPr id="66" name="Group 65">
              <a:extLst>
                <a:ext uri="{FF2B5EF4-FFF2-40B4-BE49-F238E27FC236}">
                  <a16:creationId xmlns:a16="http://schemas.microsoft.com/office/drawing/2014/main" id="{AD1EB8D8-CD83-45AD-9D5A-A9E2D3C1121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74" name="Freeform 32">
                <a:extLst>
                  <a:ext uri="{FF2B5EF4-FFF2-40B4-BE49-F238E27FC236}">
                    <a16:creationId xmlns:a16="http://schemas.microsoft.com/office/drawing/2014/main" id="{8A6D937B-952D-4A1B-BF33-2FEEE7367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pt-BR"/>
              </a:p>
            </p:txBody>
          </p:sp>
          <p:sp>
            <p:nvSpPr>
              <p:cNvPr id="75" name="Freeform 33">
                <a:extLst>
                  <a:ext uri="{FF2B5EF4-FFF2-40B4-BE49-F238E27FC236}">
                    <a16:creationId xmlns:a16="http://schemas.microsoft.com/office/drawing/2014/main" id="{B1150F7C-2943-4E9B-9DE9-A6BFE2646E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pt-BR"/>
              </a:p>
            </p:txBody>
          </p:sp>
          <p:sp>
            <p:nvSpPr>
              <p:cNvPr id="76" name="Freeform 34">
                <a:extLst>
                  <a:ext uri="{FF2B5EF4-FFF2-40B4-BE49-F238E27FC236}">
                    <a16:creationId xmlns:a16="http://schemas.microsoft.com/office/drawing/2014/main" id="{A4C8781F-2B1E-44FB-A324-F38A31F0C4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77" name="Freeform 37">
                <a:extLst>
                  <a:ext uri="{FF2B5EF4-FFF2-40B4-BE49-F238E27FC236}">
                    <a16:creationId xmlns:a16="http://schemas.microsoft.com/office/drawing/2014/main" id="{D03FBB69-F351-4E02-8966-FCEF0F202A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pt-BR"/>
              </a:p>
            </p:txBody>
          </p:sp>
        </p:grpSp>
        <p:grpSp>
          <p:nvGrpSpPr>
            <p:cNvPr id="67" name="Group 66">
              <a:extLst>
                <a:ext uri="{FF2B5EF4-FFF2-40B4-BE49-F238E27FC236}">
                  <a16:creationId xmlns:a16="http://schemas.microsoft.com/office/drawing/2014/main" id="{B201A811-52F0-4094-9436-ED11EA9045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68" name="Freeform 35">
                <a:extLst>
                  <a:ext uri="{FF2B5EF4-FFF2-40B4-BE49-F238E27FC236}">
                    <a16:creationId xmlns:a16="http://schemas.microsoft.com/office/drawing/2014/main" id="{9FC3980B-D9F9-442F-9A4E-C7F4E8D102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pt-BR"/>
              </a:p>
            </p:txBody>
          </p:sp>
          <p:sp>
            <p:nvSpPr>
              <p:cNvPr id="69" name="Freeform 36">
                <a:extLst>
                  <a:ext uri="{FF2B5EF4-FFF2-40B4-BE49-F238E27FC236}">
                    <a16:creationId xmlns:a16="http://schemas.microsoft.com/office/drawing/2014/main" id="{910EFCEE-C831-466C-AC2F-94F88DBC0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pt-BR"/>
              </a:p>
            </p:txBody>
          </p:sp>
          <p:sp>
            <p:nvSpPr>
              <p:cNvPr id="70" name="Freeform 38">
                <a:extLst>
                  <a:ext uri="{FF2B5EF4-FFF2-40B4-BE49-F238E27FC236}">
                    <a16:creationId xmlns:a16="http://schemas.microsoft.com/office/drawing/2014/main" id="{2615A3E9-7D96-4000-98B6-AEEF6A6433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71" name="Freeform 39">
                <a:extLst>
                  <a:ext uri="{FF2B5EF4-FFF2-40B4-BE49-F238E27FC236}">
                    <a16:creationId xmlns:a16="http://schemas.microsoft.com/office/drawing/2014/main" id="{32C5195D-6336-43F8-B899-DF72D2AE8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pt-BR"/>
              </a:p>
            </p:txBody>
          </p:sp>
          <p:sp>
            <p:nvSpPr>
              <p:cNvPr id="72" name="Freeform 40">
                <a:extLst>
                  <a:ext uri="{FF2B5EF4-FFF2-40B4-BE49-F238E27FC236}">
                    <a16:creationId xmlns:a16="http://schemas.microsoft.com/office/drawing/2014/main" id="{8ABD3FAB-A4EA-4D58-8742-268B17D11E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pt-BR"/>
              </a:p>
            </p:txBody>
          </p:sp>
          <p:sp>
            <p:nvSpPr>
              <p:cNvPr id="73" name="Rectangle 41">
                <a:extLst>
                  <a:ext uri="{FF2B5EF4-FFF2-40B4-BE49-F238E27FC236}">
                    <a16:creationId xmlns:a16="http://schemas.microsoft.com/office/drawing/2014/main" id="{A9C0472A-2593-4A0C-A011-A742360A06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txBody>
              <a:bodyPr/>
              <a:lstStyle/>
              <a:p>
                <a:endParaRPr lang="pt-BR"/>
              </a:p>
            </p:txBody>
          </p:sp>
        </p:grpSp>
      </p:grpSp>
      <p:sp>
        <p:nvSpPr>
          <p:cNvPr id="2" name="Título 1">
            <a:extLst>
              <a:ext uri="{FF2B5EF4-FFF2-40B4-BE49-F238E27FC236}">
                <a16:creationId xmlns:a16="http://schemas.microsoft.com/office/drawing/2014/main" id="{A28D110C-4CED-5547-1F13-18F96BAA1543}"/>
              </a:ext>
            </a:extLst>
          </p:cNvPr>
          <p:cNvSpPr>
            <a:spLocks noGrp="1"/>
          </p:cNvSpPr>
          <p:nvPr>
            <p:ph type="ctrTitle"/>
          </p:nvPr>
        </p:nvSpPr>
        <p:spPr>
          <a:xfrm>
            <a:off x="1143001" y="1007533"/>
            <a:ext cx="9905998" cy="1092200"/>
          </a:xfrm>
        </p:spPr>
        <p:txBody>
          <a:bodyPr vert="horz" lIns="91440" tIns="45720" rIns="91440" bIns="45720" rtlCol="0" anchor="ctr">
            <a:normAutofit/>
          </a:bodyPr>
          <a:lstStyle/>
          <a:p>
            <a:pPr algn="ctr"/>
            <a:r>
              <a:rPr lang="en-US" sz="3600" dirty="0"/>
              <a:t>Sistema </a:t>
            </a:r>
            <a:r>
              <a:rPr lang="en-US" sz="3600" dirty="0" err="1"/>
              <a:t>em</a:t>
            </a:r>
            <a:r>
              <a:rPr lang="en-US" sz="3600" dirty="0"/>
              <a:t> teste e </a:t>
            </a:r>
            <a:r>
              <a:rPr lang="en-US" sz="3600" dirty="0" err="1"/>
              <a:t>componente</a:t>
            </a:r>
            <a:r>
              <a:rPr lang="en-US" sz="3600" dirty="0"/>
              <a:t> </a:t>
            </a:r>
            <a:r>
              <a:rPr lang="en-US" sz="3600" dirty="0" err="1"/>
              <a:t>em</a:t>
            </a:r>
            <a:r>
              <a:rPr lang="en-US" sz="3600" dirty="0"/>
              <a:t> </a:t>
            </a:r>
            <a:r>
              <a:rPr lang="en-US" sz="3600" dirty="0" err="1"/>
              <a:t>estudo</a:t>
            </a:r>
            <a:endParaRPr lang="en-US" sz="3600" dirty="0"/>
          </a:p>
        </p:txBody>
      </p:sp>
      <p:sp>
        <p:nvSpPr>
          <p:cNvPr id="3" name="Subtítulo 2">
            <a:extLst>
              <a:ext uri="{FF2B5EF4-FFF2-40B4-BE49-F238E27FC236}">
                <a16:creationId xmlns:a16="http://schemas.microsoft.com/office/drawing/2014/main" id="{1C2DB83F-0C2A-9B08-D49F-9FB43CBEE92D}"/>
              </a:ext>
            </a:extLst>
          </p:cNvPr>
          <p:cNvSpPr>
            <a:spLocks noGrp="1"/>
          </p:cNvSpPr>
          <p:nvPr>
            <p:ph type="subTitle" idx="1"/>
          </p:nvPr>
        </p:nvSpPr>
        <p:spPr>
          <a:xfrm>
            <a:off x="1143001" y="2252134"/>
            <a:ext cx="9905999" cy="3454399"/>
          </a:xfrm>
        </p:spPr>
        <p:txBody>
          <a:bodyPr vert="horz" lIns="91440" tIns="45720" rIns="91440" bIns="45720" rtlCol="0" anchor="ctr">
            <a:normAutofit/>
          </a:bodyPr>
          <a:lstStyle/>
          <a:p>
            <a:pPr indent="-228600">
              <a:lnSpc>
                <a:spcPct val="110000"/>
              </a:lnSpc>
              <a:buFont typeface="Arial" panose="020B0604020202020204" pitchFamily="34" charset="0"/>
              <a:buChar char="•"/>
            </a:pPr>
            <a:r>
              <a:rPr lang="en-US" sz="1700">
                <a:solidFill>
                  <a:schemeClr val="tx1"/>
                </a:solidFill>
              </a:rPr>
              <a:t>Redes neurais profundas convolucionais para classificaçãoo de imagens.</a:t>
            </a:r>
          </a:p>
          <a:p>
            <a:pPr indent="-228600">
              <a:lnSpc>
                <a:spcPct val="110000"/>
              </a:lnSpc>
              <a:buFont typeface="Arial" panose="020B0604020202020204" pitchFamily="34" charset="0"/>
              <a:buChar char="•"/>
            </a:pPr>
            <a:r>
              <a:rPr lang="en-US" sz="1700">
                <a:solidFill>
                  <a:schemeClr val="tx1"/>
                </a:solidFill>
              </a:rPr>
              <a:t>As CNNs são um tipo de rede neural artificial particularmente poderoso no processamento de imagens e outros dados multidimensionais.</a:t>
            </a:r>
          </a:p>
          <a:p>
            <a:pPr indent="-228600">
              <a:lnSpc>
                <a:spcPct val="110000"/>
              </a:lnSpc>
              <a:buFont typeface="Arial" panose="020B0604020202020204" pitchFamily="34" charset="0"/>
              <a:buChar char="•"/>
            </a:pPr>
            <a:r>
              <a:rPr lang="en-US" sz="1700">
                <a:solidFill>
                  <a:schemeClr val="tx1"/>
                </a:solidFill>
              </a:rPr>
              <a:t>Elas são compostas por várias camadas de neurônios, incluindo camadas convolucionais, de pooling e totalmente conectadas, que são projetadas para extrair e aprender automaticamente características hierárquicas das imagens.</a:t>
            </a:r>
          </a:p>
          <a:p>
            <a:pPr indent="-228600">
              <a:lnSpc>
                <a:spcPct val="110000"/>
              </a:lnSpc>
              <a:buFont typeface="Arial" panose="020B0604020202020204" pitchFamily="34" charset="0"/>
              <a:buChar char="•"/>
            </a:pPr>
            <a:r>
              <a:rPr lang="en-US" sz="1700">
                <a:solidFill>
                  <a:schemeClr val="tx1"/>
                </a:solidFill>
              </a:rPr>
              <a:t>A capacidade das CNNs de aprender padrões complexos e representações de características das imagens as torna altamente eficazes em tarefas de classificação, detecção de objetos, segmentação e outras tarefas de visão computacional.</a:t>
            </a:r>
          </a:p>
        </p:txBody>
      </p:sp>
      <p:pic>
        <p:nvPicPr>
          <p:cNvPr id="88" name="Áudio 87">
            <a:hlinkClick r:id="" action="ppaction://media"/>
            <a:extLst>
              <a:ext uri="{FF2B5EF4-FFF2-40B4-BE49-F238E27FC236}">
                <a16:creationId xmlns:a16="http://schemas.microsoft.com/office/drawing/2014/main" id="{C469E50E-9324-097E-A761-6A3B1D5FAB8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00929942"/>
      </p:ext>
    </p:extLst>
  </p:cSld>
  <p:clrMapOvr>
    <a:masterClrMapping/>
  </p:clrMapOvr>
  <mc:AlternateContent xmlns:mc="http://schemas.openxmlformats.org/markup-compatibility/2006">
    <mc:Choice xmlns:p14="http://schemas.microsoft.com/office/powerpoint/2010/main" Requires="p14">
      <p:transition spd="slow" p14:dur="2000" advTm="40707"/>
    </mc:Choice>
    <mc:Fallback>
      <p:transition spd="slow" advTm="40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64D323D1-0714-A980-8448-B3868DB6B2CF}"/>
              </a:ext>
            </a:extLst>
          </p:cNvPr>
          <p:cNvSpPr>
            <a:spLocks noGrp="1"/>
          </p:cNvSpPr>
          <p:nvPr>
            <p:ph type="ctrTitle"/>
          </p:nvPr>
        </p:nvSpPr>
        <p:spPr>
          <a:xfrm>
            <a:off x="5270066" y="1122363"/>
            <a:ext cx="5397933" cy="2387600"/>
          </a:xfrm>
        </p:spPr>
        <p:txBody>
          <a:bodyPr>
            <a:normAutofit/>
          </a:bodyPr>
          <a:lstStyle/>
          <a:p>
            <a:r>
              <a:rPr lang="en-US"/>
              <a:t>Sistema </a:t>
            </a:r>
            <a:r>
              <a:rPr lang="en-US" err="1"/>
              <a:t>em</a:t>
            </a:r>
            <a:r>
              <a:rPr lang="en-US"/>
              <a:t> teste e </a:t>
            </a:r>
            <a:r>
              <a:rPr lang="en-US" err="1"/>
              <a:t>componente</a:t>
            </a:r>
            <a:r>
              <a:rPr lang="en-US"/>
              <a:t> </a:t>
            </a:r>
            <a:r>
              <a:rPr lang="en-US" err="1"/>
              <a:t>em</a:t>
            </a:r>
            <a:r>
              <a:rPr lang="en-US"/>
              <a:t> </a:t>
            </a:r>
            <a:r>
              <a:rPr lang="en-US" err="1"/>
              <a:t>estudo</a:t>
            </a:r>
            <a:endParaRPr lang="pt-BR" dirty="0"/>
          </a:p>
        </p:txBody>
      </p:sp>
      <p:sp>
        <p:nvSpPr>
          <p:cNvPr id="3" name="Subtítulo 2">
            <a:extLst>
              <a:ext uri="{FF2B5EF4-FFF2-40B4-BE49-F238E27FC236}">
                <a16:creationId xmlns:a16="http://schemas.microsoft.com/office/drawing/2014/main" id="{458731DA-D7A5-A96A-945F-5726A1EA86FA}"/>
              </a:ext>
            </a:extLst>
          </p:cNvPr>
          <p:cNvSpPr>
            <a:spLocks noGrp="1"/>
          </p:cNvSpPr>
          <p:nvPr>
            <p:ph type="subTitle" idx="1"/>
          </p:nvPr>
        </p:nvSpPr>
        <p:spPr>
          <a:xfrm>
            <a:off x="5230896" y="3602038"/>
            <a:ext cx="6186403" cy="2728912"/>
          </a:xfrm>
        </p:spPr>
        <p:txBody>
          <a:bodyPr>
            <a:noAutofit/>
          </a:bodyPr>
          <a:lstStyle/>
          <a:p>
            <a:pPr>
              <a:lnSpc>
                <a:spcPct val="110000"/>
              </a:lnSpc>
            </a:pPr>
            <a:r>
              <a:rPr lang="pt-BR" dirty="0">
                <a:solidFill>
                  <a:schemeClr val="tx1"/>
                </a:solidFill>
              </a:rPr>
              <a:t>O objetivo do artigo provavelmente é explorar como as </a:t>
            </a:r>
            <a:r>
              <a:rPr lang="pt-BR" dirty="0" err="1">
                <a:solidFill>
                  <a:schemeClr val="tx1"/>
                </a:solidFill>
              </a:rPr>
              <a:t>CNNs</a:t>
            </a:r>
            <a:r>
              <a:rPr lang="pt-BR" dirty="0">
                <a:solidFill>
                  <a:schemeClr val="tx1"/>
                </a:solidFill>
              </a:rPr>
              <a:t> podem ser eficazes na classificação de imagens em uma variedade de domínios de aplicação.</a:t>
            </a:r>
          </a:p>
          <a:p>
            <a:pPr>
              <a:lnSpc>
                <a:spcPct val="110000"/>
              </a:lnSpc>
            </a:pPr>
            <a:r>
              <a:rPr lang="pt-BR" dirty="0">
                <a:solidFill>
                  <a:schemeClr val="tx1"/>
                </a:solidFill>
              </a:rPr>
              <a:t>Isso pode incluir discutir arquiteturas de </a:t>
            </a:r>
            <a:r>
              <a:rPr lang="pt-BR" dirty="0" err="1">
                <a:solidFill>
                  <a:schemeClr val="tx1"/>
                </a:solidFill>
              </a:rPr>
              <a:t>CNNs</a:t>
            </a:r>
            <a:r>
              <a:rPr lang="pt-BR" dirty="0">
                <a:solidFill>
                  <a:schemeClr val="tx1"/>
                </a:solidFill>
              </a:rPr>
              <a:t>, técnicas de treinamento, conjuntos de dados de referência e aplicações práticas de classificação de imagens.</a:t>
            </a:r>
          </a:p>
        </p:txBody>
      </p:sp>
      <p:pic>
        <p:nvPicPr>
          <p:cNvPr id="5" name="Picture 4">
            <a:extLst>
              <a:ext uri="{FF2B5EF4-FFF2-40B4-BE49-F238E27FC236}">
                <a16:creationId xmlns:a16="http://schemas.microsoft.com/office/drawing/2014/main" id="{C865109D-8920-944C-FA0B-AE2D99990361}"/>
              </a:ext>
            </a:extLst>
          </p:cNvPr>
          <p:cNvPicPr>
            <a:picLocks noChangeAspect="1"/>
          </p:cNvPicPr>
          <p:nvPr/>
        </p:nvPicPr>
        <p:blipFill rotWithShape="1">
          <a:blip r:embed="rId6"/>
          <a:srcRect l="13508" r="18899"/>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5"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8"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3"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5"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6"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69" name="Group 68">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80" name="Áudio 79">
            <a:hlinkClick r:id="" action="ppaction://media"/>
            <a:extLst>
              <a:ext uri="{FF2B5EF4-FFF2-40B4-BE49-F238E27FC236}">
                <a16:creationId xmlns:a16="http://schemas.microsoft.com/office/drawing/2014/main" id="{129E9888-52FD-B9CB-0572-2F9DD62CA7F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3820433"/>
      </p:ext>
    </p:extLst>
  </p:cSld>
  <p:clrMapOvr>
    <a:masterClrMapping/>
  </p:clrMapOvr>
  <mc:AlternateContent xmlns:mc="http://schemas.openxmlformats.org/markup-compatibility/2006">
    <mc:Choice xmlns:p14="http://schemas.microsoft.com/office/powerpoint/2010/main" Requires="p14">
      <p:transition spd="slow" p14:dur="2000" advTm="115511"/>
    </mc:Choice>
    <mc:Fallback>
      <p:transition spd="slow" advTm="115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19FA62B-A2C9-49F5-8C45-9D5CDCD72B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 name="Group 10">
            <a:extLst>
              <a:ext uri="{FF2B5EF4-FFF2-40B4-BE49-F238E27FC236}">
                <a16:creationId xmlns:a16="http://schemas.microsoft.com/office/drawing/2014/main" id="{A24E966C-35F3-4DB1-8C23-4BC252E4E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2" name="Group 11">
              <a:extLst>
                <a:ext uri="{FF2B5EF4-FFF2-40B4-BE49-F238E27FC236}">
                  <a16:creationId xmlns:a16="http://schemas.microsoft.com/office/drawing/2014/main" id="{C24ADCBC-2A94-4F6E-BC8D-278612B7ACF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24" name="Rectangle 5">
                <a:extLst>
                  <a:ext uri="{FF2B5EF4-FFF2-40B4-BE49-F238E27FC236}">
                    <a16:creationId xmlns:a16="http://schemas.microsoft.com/office/drawing/2014/main" id="{38F45A3E-0BAF-4E7A-AD24-51B345041D5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25" name="Freeform 6">
                <a:extLst>
                  <a:ext uri="{FF2B5EF4-FFF2-40B4-BE49-F238E27FC236}">
                    <a16:creationId xmlns:a16="http://schemas.microsoft.com/office/drawing/2014/main" id="{5340FE26-BABB-409C-A32A-B3D10BD235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7">
                <a:extLst>
                  <a:ext uri="{FF2B5EF4-FFF2-40B4-BE49-F238E27FC236}">
                    <a16:creationId xmlns:a16="http://schemas.microsoft.com/office/drawing/2014/main" id="{A9468B59-1984-42C3-88A4-942CF6EF75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8">
                <a:extLst>
                  <a:ext uri="{FF2B5EF4-FFF2-40B4-BE49-F238E27FC236}">
                    <a16:creationId xmlns:a16="http://schemas.microsoft.com/office/drawing/2014/main" id="{F6B5E914-0078-49CC-AD42-C97DC361C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9">
                <a:extLst>
                  <a:ext uri="{FF2B5EF4-FFF2-40B4-BE49-F238E27FC236}">
                    <a16:creationId xmlns:a16="http://schemas.microsoft.com/office/drawing/2014/main" id="{D18B3F5A-0978-48AE-9360-8ABC8CEAB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10">
                <a:extLst>
                  <a:ext uri="{FF2B5EF4-FFF2-40B4-BE49-F238E27FC236}">
                    <a16:creationId xmlns:a16="http://schemas.microsoft.com/office/drawing/2014/main" id="{27E73F9B-CBFF-473A-9B41-8964B831E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11">
                <a:extLst>
                  <a:ext uri="{FF2B5EF4-FFF2-40B4-BE49-F238E27FC236}">
                    <a16:creationId xmlns:a16="http://schemas.microsoft.com/office/drawing/2014/main" id="{558218B5-0904-4C19-8935-1A64432BC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12">
                <a:extLst>
                  <a:ext uri="{FF2B5EF4-FFF2-40B4-BE49-F238E27FC236}">
                    <a16:creationId xmlns:a16="http://schemas.microsoft.com/office/drawing/2014/main" id="{DBCBCB59-A700-4032-AB43-CB06687996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13">
                <a:extLst>
                  <a:ext uri="{FF2B5EF4-FFF2-40B4-BE49-F238E27FC236}">
                    <a16:creationId xmlns:a16="http://schemas.microsoft.com/office/drawing/2014/main" id="{861A9C11-1685-4F09-B995-D5ECAD153F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14">
                <a:extLst>
                  <a:ext uri="{FF2B5EF4-FFF2-40B4-BE49-F238E27FC236}">
                    <a16:creationId xmlns:a16="http://schemas.microsoft.com/office/drawing/2014/main" id="{57CCC420-3BF0-4A3E-A4FB-41537B064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15">
                <a:extLst>
                  <a:ext uri="{FF2B5EF4-FFF2-40B4-BE49-F238E27FC236}">
                    <a16:creationId xmlns:a16="http://schemas.microsoft.com/office/drawing/2014/main" id="{1DEFC6D1-15DA-4DDC-8FD1-B7630B8D60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Line 16">
                <a:extLst>
                  <a:ext uri="{FF2B5EF4-FFF2-40B4-BE49-F238E27FC236}">
                    <a16:creationId xmlns:a16="http://schemas.microsoft.com/office/drawing/2014/main" id="{0C6F2EE9-81FE-4B46-9513-6EC7D930124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pt-BR"/>
              </a:p>
            </p:txBody>
          </p:sp>
          <p:sp>
            <p:nvSpPr>
              <p:cNvPr id="36" name="Freeform 17">
                <a:extLst>
                  <a:ext uri="{FF2B5EF4-FFF2-40B4-BE49-F238E27FC236}">
                    <a16:creationId xmlns:a16="http://schemas.microsoft.com/office/drawing/2014/main" id="{26DF77E9-F68C-4FE0-864E-A4A4DE36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18">
                <a:extLst>
                  <a:ext uri="{FF2B5EF4-FFF2-40B4-BE49-F238E27FC236}">
                    <a16:creationId xmlns:a16="http://schemas.microsoft.com/office/drawing/2014/main" id="{9D3495ED-B588-4755-B8BB-18D33E4AC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19">
                <a:extLst>
                  <a:ext uri="{FF2B5EF4-FFF2-40B4-BE49-F238E27FC236}">
                    <a16:creationId xmlns:a16="http://schemas.microsoft.com/office/drawing/2014/main" id="{E76105FE-305A-42A7-B2DD-388B99FAB8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20">
                <a:extLst>
                  <a:ext uri="{FF2B5EF4-FFF2-40B4-BE49-F238E27FC236}">
                    <a16:creationId xmlns:a16="http://schemas.microsoft.com/office/drawing/2014/main" id="{F1883F6E-6FAE-49E2-AE28-02B88BEBF6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Rectangle 21">
                <a:extLst>
                  <a:ext uri="{FF2B5EF4-FFF2-40B4-BE49-F238E27FC236}">
                    <a16:creationId xmlns:a16="http://schemas.microsoft.com/office/drawing/2014/main" id="{8C8A198F-A0AA-455F-ACD5-8587457BDD5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1" name="Freeform 22">
                <a:extLst>
                  <a:ext uri="{FF2B5EF4-FFF2-40B4-BE49-F238E27FC236}">
                    <a16:creationId xmlns:a16="http://schemas.microsoft.com/office/drawing/2014/main" id="{E57E155C-0F05-498E-B0E3-33AE15B7E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Freeform 23">
                <a:extLst>
                  <a:ext uri="{FF2B5EF4-FFF2-40B4-BE49-F238E27FC236}">
                    <a16:creationId xmlns:a16="http://schemas.microsoft.com/office/drawing/2014/main" id="{3D7FB1D7-F9DB-443D-A2D4-40C46F6975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3" name="Freeform 24">
                <a:extLst>
                  <a:ext uri="{FF2B5EF4-FFF2-40B4-BE49-F238E27FC236}">
                    <a16:creationId xmlns:a16="http://schemas.microsoft.com/office/drawing/2014/main" id="{9EF7FB08-B52A-4C0D-BF32-AC6D91AE99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4" name="Freeform 25">
                <a:extLst>
                  <a:ext uri="{FF2B5EF4-FFF2-40B4-BE49-F238E27FC236}">
                    <a16:creationId xmlns:a16="http://schemas.microsoft.com/office/drawing/2014/main" id="{2A27D708-7911-4EAB-8A9D-E608726B5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26">
                <a:extLst>
                  <a:ext uri="{FF2B5EF4-FFF2-40B4-BE49-F238E27FC236}">
                    <a16:creationId xmlns:a16="http://schemas.microsoft.com/office/drawing/2014/main" id="{40A3E3AC-335B-4EAB-A5D4-E72C8434A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27">
                <a:extLst>
                  <a:ext uri="{FF2B5EF4-FFF2-40B4-BE49-F238E27FC236}">
                    <a16:creationId xmlns:a16="http://schemas.microsoft.com/office/drawing/2014/main" id="{FC4E923E-7CEC-4950-8C12-F40EAE7A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28">
                <a:extLst>
                  <a:ext uri="{FF2B5EF4-FFF2-40B4-BE49-F238E27FC236}">
                    <a16:creationId xmlns:a16="http://schemas.microsoft.com/office/drawing/2014/main" id="{23A92FB5-3211-4195-8FFA-A8F49F6777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29">
                <a:extLst>
                  <a:ext uri="{FF2B5EF4-FFF2-40B4-BE49-F238E27FC236}">
                    <a16:creationId xmlns:a16="http://schemas.microsoft.com/office/drawing/2014/main" id="{BB88442A-84E1-4264-BD24-B14020F21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30">
                <a:extLst>
                  <a:ext uri="{FF2B5EF4-FFF2-40B4-BE49-F238E27FC236}">
                    <a16:creationId xmlns:a16="http://schemas.microsoft.com/office/drawing/2014/main" id="{B47AD665-0844-40BF-AE62-BA493929C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31">
                <a:extLst>
                  <a:ext uri="{FF2B5EF4-FFF2-40B4-BE49-F238E27FC236}">
                    <a16:creationId xmlns:a16="http://schemas.microsoft.com/office/drawing/2014/main" id="{01D8E540-292C-4867-BD21-43910262E9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13" name="Group 12">
              <a:extLst>
                <a:ext uri="{FF2B5EF4-FFF2-40B4-BE49-F238E27FC236}">
                  <a16:creationId xmlns:a16="http://schemas.microsoft.com/office/drawing/2014/main" id="{A00C8F50-D632-4BE8-B5BF-8AEAE2D1326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4" name="Freeform 32">
                <a:extLst>
                  <a:ext uri="{FF2B5EF4-FFF2-40B4-BE49-F238E27FC236}">
                    <a16:creationId xmlns:a16="http://schemas.microsoft.com/office/drawing/2014/main" id="{7870CC07-8D37-4F4D-A73B-9762FFAB1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5" name="Freeform 33">
                <a:extLst>
                  <a:ext uri="{FF2B5EF4-FFF2-40B4-BE49-F238E27FC236}">
                    <a16:creationId xmlns:a16="http://schemas.microsoft.com/office/drawing/2014/main" id="{06B84BAB-C27B-4804-9496-FDDA7FF6F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6" name="Freeform 34">
                <a:extLst>
                  <a:ext uri="{FF2B5EF4-FFF2-40B4-BE49-F238E27FC236}">
                    <a16:creationId xmlns:a16="http://schemas.microsoft.com/office/drawing/2014/main" id="{45E90447-AF32-4C90-8940-D5EBE9F64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Freeform 35">
                <a:extLst>
                  <a:ext uri="{FF2B5EF4-FFF2-40B4-BE49-F238E27FC236}">
                    <a16:creationId xmlns:a16="http://schemas.microsoft.com/office/drawing/2014/main" id="{DFD35AB5-2871-471E-87D3-C3C024C31E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8" name="Freeform 36">
                <a:extLst>
                  <a:ext uri="{FF2B5EF4-FFF2-40B4-BE49-F238E27FC236}">
                    <a16:creationId xmlns:a16="http://schemas.microsoft.com/office/drawing/2014/main" id="{60EED77B-C4CD-44DE-B7AA-472CBEE6EC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9" name="Freeform 37">
                <a:extLst>
                  <a:ext uri="{FF2B5EF4-FFF2-40B4-BE49-F238E27FC236}">
                    <a16:creationId xmlns:a16="http://schemas.microsoft.com/office/drawing/2014/main" id="{68122908-2E24-4971-A70E-29CFE953E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38">
                <a:extLst>
                  <a:ext uri="{FF2B5EF4-FFF2-40B4-BE49-F238E27FC236}">
                    <a16:creationId xmlns:a16="http://schemas.microsoft.com/office/drawing/2014/main" id="{43930918-848F-4F70-8C42-426DCCB4D4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39">
                <a:extLst>
                  <a:ext uri="{FF2B5EF4-FFF2-40B4-BE49-F238E27FC236}">
                    <a16:creationId xmlns:a16="http://schemas.microsoft.com/office/drawing/2014/main" id="{7C2C1A0B-06A1-4F89-9A58-66CAB57F1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40">
                <a:extLst>
                  <a:ext uri="{FF2B5EF4-FFF2-40B4-BE49-F238E27FC236}">
                    <a16:creationId xmlns:a16="http://schemas.microsoft.com/office/drawing/2014/main" id="{F26FAEF0-6EA1-41B4-AC1D-0BC56E43E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Rectangle 41">
                <a:extLst>
                  <a:ext uri="{FF2B5EF4-FFF2-40B4-BE49-F238E27FC236}">
                    <a16:creationId xmlns:a16="http://schemas.microsoft.com/office/drawing/2014/main" id="{563F085C-A9C1-47AB-9656-468B79DE5A2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grpSp>
      <p:grpSp>
        <p:nvGrpSpPr>
          <p:cNvPr id="52" name="Group 51">
            <a:extLst>
              <a:ext uri="{FF2B5EF4-FFF2-40B4-BE49-F238E27FC236}">
                <a16:creationId xmlns:a16="http://schemas.microsoft.com/office/drawing/2014/main" id="{4522F6F2-D276-4B44-927D-595B62E8F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3" name="Rectangle 52">
              <a:extLst>
                <a:ext uri="{FF2B5EF4-FFF2-40B4-BE49-F238E27FC236}">
                  <a16:creationId xmlns:a16="http://schemas.microsoft.com/office/drawing/2014/main" id="{CE1A8443-DFAD-4C8E-A1D1-B1FFC23A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2">
              <a:extLst>
                <a:ext uri="{FF2B5EF4-FFF2-40B4-BE49-F238E27FC236}">
                  <a16:creationId xmlns:a16="http://schemas.microsoft.com/office/drawing/2014/main" id="{7C16C621-4F51-4093-B639-5E04CF0EA567}"/>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CB157B7E-561B-10BD-ED81-98DF8B94B3CF}"/>
              </a:ext>
            </a:extLst>
          </p:cNvPr>
          <p:cNvSpPr>
            <a:spLocks noGrp="1"/>
          </p:cNvSpPr>
          <p:nvPr>
            <p:ph type="ctrTitle"/>
          </p:nvPr>
        </p:nvSpPr>
        <p:spPr>
          <a:xfrm>
            <a:off x="4996697" y="618518"/>
            <a:ext cx="6050713" cy="1478570"/>
          </a:xfrm>
        </p:spPr>
        <p:txBody>
          <a:bodyPr vert="horz" lIns="91440" tIns="45720" rIns="91440" bIns="45720" rtlCol="0" anchor="ctr">
            <a:normAutofit/>
          </a:bodyPr>
          <a:lstStyle/>
          <a:p>
            <a:r>
              <a:rPr lang="en-US" sz="3600"/>
              <a:t>Técnica de avaliação utilizada</a:t>
            </a:r>
          </a:p>
        </p:txBody>
      </p:sp>
      <p:pic>
        <p:nvPicPr>
          <p:cNvPr id="5" name="Picture 4" descr="Uma mão segurando uma caneta e sombreando círculos numa folha">
            <a:extLst>
              <a:ext uri="{FF2B5EF4-FFF2-40B4-BE49-F238E27FC236}">
                <a16:creationId xmlns:a16="http://schemas.microsoft.com/office/drawing/2014/main" id="{7BDAF382-CA0E-5158-225D-6319D00A31BB}"/>
              </a:ext>
            </a:extLst>
          </p:cNvPr>
          <p:cNvPicPr>
            <a:picLocks noChangeAspect="1"/>
          </p:cNvPicPr>
          <p:nvPr/>
        </p:nvPicPr>
        <p:blipFill rotWithShape="1">
          <a:blip r:embed="rId6"/>
          <a:srcRect l="42549" r="18077" b="-1"/>
          <a:stretch/>
        </p:blipFill>
        <p:spPr>
          <a:xfrm>
            <a:off x="-5597" y="10"/>
            <a:ext cx="4635583" cy="6857990"/>
          </a:xfrm>
          <a:prstGeom prst="rect">
            <a:avLst/>
          </a:prstGeom>
        </p:spPr>
      </p:pic>
      <p:grpSp>
        <p:nvGrpSpPr>
          <p:cNvPr id="56" name="Group 55">
            <a:extLst>
              <a:ext uri="{FF2B5EF4-FFF2-40B4-BE49-F238E27FC236}">
                <a16:creationId xmlns:a16="http://schemas.microsoft.com/office/drawing/2014/main" id="{9A210947-19DD-4D82-9001-EB4FD3CA88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7" name="Rectangle 56">
              <a:extLst>
                <a:ext uri="{FF2B5EF4-FFF2-40B4-BE49-F238E27FC236}">
                  <a16:creationId xmlns:a16="http://schemas.microsoft.com/office/drawing/2014/main" id="{308BA069-8E59-4A52-9D81-F41BB255CC1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8" name="Freeform 6">
              <a:extLst>
                <a:ext uri="{FF2B5EF4-FFF2-40B4-BE49-F238E27FC236}">
                  <a16:creationId xmlns:a16="http://schemas.microsoft.com/office/drawing/2014/main" id="{3F647F8A-2464-4A5A-BC19-757CDB00F6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7">
              <a:extLst>
                <a:ext uri="{FF2B5EF4-FFF2-40B4-BE49-F238E27FC236}">
                  <a16:creationId xmlns:a16="http://schemas.microsoft.com/office/drawing/2014/main" id="{56E9E8F0-C005-4002-A7CC-050F4E163C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Rectangle 59">
              <a:extLst>
                <a:ext uri="{FF2B5EF4-FFF2-40B4-BE49-F238E27FC236}">
                  <a16:creationId xmlns:a16="http://schemas.microsoft.com/office/drawing/2014/main" id="{6F73DD6E-B3F0-4263-B349-EF6F73438A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61" name="Freeform 9">
              <a:extLst>
                <a:ext uri="{FF2B5EF4-FFF2-40B4-BE49-F238E27FC236}">
                  <a16:creationId xmlns:a16="http://schemas.microsoft.com/office/drawing/2014/main" id="{819862A2-B765-4A89-A229-6D1389781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10">
              <a:extLst>
                <a:ext uri="{FF2B5EF4-FFF2-40B4-BE49-F238E27FC236}">
                  <a16:creationId xmlns:a16="http://schemas.microsoft.com/office/drawing/2014/main" id="{80B74F06-F12D-48F0-9469-1B41C8676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11">
              <a:extLst>
                <a:ext uri="{FF2B5EF4-FFF2-40B4-BE49-F238E27FC236}">
                  <a16:creationId xmlns:a16="http://schemas.microsoft.com/office/drawing/2014/main" id="{90B9E938-2C10-4FD4-A44B-AC2C6CCB5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12">
              <a:extLst>
                <a:ext uri="{FF2B5EF4-FFF2-40B4-BE49-F238E27FC236}">
                  <a16:creationId xmlns:a16="http://schemas.microsoft.com/office/drawing/2014/main" id="{F9EFD92F-C67D-4998-BF9E-78AE28DF54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13">
              <a:extLst>
                <a:ext uri="{FF2B5EF4-FFF2-40B4-BE49-F238E27FC236}">
                  <a16:creationId xmlns:a16="http://schemas.microsoft.com/office/drawing/2014/main" id="{40A102B9-B463-49AA-80B5-DED0B2E43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14">
              <a:extLst>
                <a:ext uri="{FF2B5EF4-FFF2-40B4-BE49-F238E27FC236}">
                  <a16:creationId xmlns:a16="http://schemas.microsoft.com/office/drawing/2014/main" id="{D8FE84BD-D175-437D-B860-3715158CF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15">
              <a:extLst>
                <a:ext uri="{FF2B5EF4-FFF2-40B4-BE49-F238E27FC236}">
                  <a16:creationId xmlns:a16="http://schemas.microsoft.com/office/drawing/2014/main" id="{1577D13D-8777-48FE-8799-57CBDEA2AC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8" name="Freeform 16">
              <a:extLst>
                <a:ext uri="{FF2B5EF4-FFF2-40B4-BE49-F238E27FC236}">
                  <a16:creationId xmlns:a16="http://schemas.microsoft.com/office/drawing/2014/main" id="{ADE86DE6-4A59-4BE5-B2C8-CB7C0FB965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9" name="Freeform 17">
              <a:extLst>
                <a:ext uri="{FF2B5EF4-FFF2-40B4-BE49-F238E27FC236}">
                  <a16:creationId xmlns:a16="http://schemas.microsoft.com/office/drawing/2014/main" id="{5FD7F01E-86AB-47C1-81B1-419856314E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0" name="Freeform 18">
              <a:extLst>
                <a:ext uri="{FF2B5EF4-FFF2-40B4-BE49-F238E27FC236}">
                  <a16:creationId xmlns:a16="http://schemas.microsoft.com/office/drawing/2014/main" id="{953EB852-7AA6-40F7-A805-0FF04FAE8E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1" name="Freeform 19">
              <a:extLst>
                <a:ext uri="{FF2B5EF4-FFF2-40B4-BE49-F238E27FC236}">
                  <a16:creationId xmlns:a16="http://schemas.microsoft.com/office/drawing/2014/main" id="{FA283238-23CF-4994-8E02-4EB5D97D8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20">
              <a:extLst>
                <a:ext uri="{FF2B5EF4-FFF2-40B4-BE49-F238E27FC236}">
                  <a16:creationId xmlns:a16="http://schemas.microsoft.com/office/drawing/2014/main" id="{AE2F0444-3560-46A9-85C6-AD9C4D7000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21">
              <a:extLst>
                <a:ext uri="{FF2B5EF4-FFF2-40B4-BE49-F238E27FC236}">
                  <a16:creationId xmlns:a16="http://schemas.microsoft.com/office/drawing/2014/main" id="{B69EAEB1-1086-4684-B20B-C6E250A90E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22">
              <a:extLst>
                <a:ext uri="{FF2B5EF4-FFF2-40B4-BE49-F238E27FC236}">
                  <a16:creationId xmlns:a16="http://schemas.microsoft.com/office/drawing/2014/main" id="{4C869530-8A60-4306-BC67-63294F9D5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23">
              <a:extLst>
                <a:ext uri="{FF2B5EF4-FFF2-40B4-BE49-F238E27FC236}">
                  <a16:creationId xmlns:a16="http://schemas.microsoft.com/office/drawing/2014/main" id="{EEBC3BC8-0066-4FFF-936E-746B47A0C3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24">
              <a:extLst>
                <a:ext uri="{FF2B5EF4-FFF2-40B4-BE49-F238E27FC236}">
                  <a16:creationId xmlns:a16="http://schemas.microsoft.com/office/drawing/2014/main" id="{7951EC55-DA0C-46F0-BF98-427078A66D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25">
              <a:extLst>
                <a:ext uri="{FF2B5EF4-FFF2-40B4-BE49-F238E27FC236}">
                  <a16:creationId xmlns:a16="http://schemas.microsoft.com/office/drawing/2014/main" id="{F40CBDE4-9D9D-471D-9C7E-D000C060B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26">
              <a:extLst>
                <a:ext uri="{FF2B5EF4-FFF2-40B4-BE49-F238E27FC236}">
                  <a16:creationId xmlns:a16="http://schemas.microsoft.com/office/drawing/2014/main" id="{4E63F3FC-5BCB-400B-8CBB-DB58CF61D6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Freeform 27">
              <a:extLst>
                <a:ext uri="{FF2B5EF4-FFF2-40B4-BE49-F238E27FC236}">
                  <a16:creationId xmlns:a16="http://schemas.microsoft.com/office/drawing/2014/main" id="{CBE4FF3F-9B00-4479-9EC8-BADD8C77E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0" name="Freeform 28">
              <a:extLst>
                <a:ext uri="{FF2B5EF4-FFF2-40B4-BE49-F238E27FC236}">
                  <a16:creationId xmlns:a16="http://schemas.microsoft.com/office/drawing/2014/main" id="{6BA6A1A3-FE7E-46C6-96C1-693C2E018A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1" name="Freeform 29">
              <a:extLst>
                <a:ext uri="{FF2B5EF4-FFF2-40B4-BE49-F238E27FC236}">
                  <a16:creationId xmlns:a16="http://schemas.microsoft.com/office/drawing/2014/main" id="{114DA81D-9A00-4EB7-A592-23911BB14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2" name="Freeform 30">
              <a:extLst>
                <a:ext uri="{FF2B5EF4-FFF2-40B4-BE49-F238E27FC236}">
                  <a16:creationId xmlns:a16="http://schemas.microsoft.com/office/drawing/2014/main" id="{DB83C953-DA56-415B-943C-6669B401A8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3" name="Freeform 31">
              <a:extLst>
                <a:ext uri="{FF2B5EF4-FFF2-40B4-BE49-F238E27FC236}">
                  <a16:creationId xmlns:a16="http://schemas.microsoft.com/office/drawing/2014/main" id="{51B3F681-1B14-43A9-AD7C-3337BF646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4" name="Freeform 32">
              <a:extLst>
                <a:ext uri="{FF2B5EF4-FFF2-40B4-BE49-F238E27FC236}">
                  <a16:creationId xmlns:a16="http://schemas.microsoft.com/office/drawing/2014/main" id="{9FFEE267-6F5A-4942-9CCD-93E0FD722B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5" name="Rectangle 84">
              <a:extLst>
                <a:ext uri="{FF2B5EF4-FFF2-40B4-BE49-F238E27FC236}">
                  <a16:creationId xmlns:a16="http://schemas.microsoft.com/office/drawing/2014/main" id="{D473DF80-FE50-4F0F-9AF3-BE37ACE6B91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86" name="Freeform 34">
              <a:extLst>
                <a:ext uri="{FF2B5EF4-FFF2-40B4-BE49-F238E27FC236}">
                  <a16:creationId xmlns:a16="http://schemas.microsoft.com/office/drawing/2014/main" id="{D2426B62-A33A-419E-B4DF-42543C4CCA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7" name="Freeform 35">
              <a:extLst>
                <a:ext uri="{FF2B5EF4-FFF2-40B4-BE49-F238E27FC236}">
                  <a16:creationId xmlns:a16="http://schemas.microsoft.com/office/drawing/2014/main" id="{1790CDFA-5E0D-467A-B0CA-637136309D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8" name="Freeform 36">
              <a:extLst>
                <a:ext uri="{FF2B5EF4-FFF2-40B4-BE49-F238E27FC236}">
                  <a16:creationId xmlns:a16="http://schemas.microsoft.com/office/drawing/2014/main" id="{54F41241-7241-4D2A-BDEA-28406C41D5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9" name="Freeform 37">
              <a:extLst>
                <a:ext uri="{FF2B5EF4-FFF2-40B4-BE49-F238E27FC236}">
                  <a16:creationId xmlns:a16="http://schemas.microsoft.com/office/drawing/2014/main" id="{351E54C3-3D62-48EA-A2DC-D1570769C2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0" name="Freeform 38">
              <a:extLst>
                <a:ext uri="{FF2B5EF4-FFF2-40B4-BE49-F238E27FC236}">
                  <a16:creationId xmlns:a16="http://schemas.microsoft.com/office/drawing/2014/main" id="{F08D2F28-5814-4CA4-A46E-C82FE6EF5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1" name="Freeform 39">
              <a:extLst>
                <a:ext uri="{FF2B5EF4-FFF2-40B4-BE49-F238E27FC236}">
                  <a16:creationId xmlns:a16="http://schemas.microsoft.com/office/drawing/2014/main" id="{D308FFD9-83B2-4D86-8A5B-CE9F07E8E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2" name="Freeform 40">
              <a:extLst>
                <a:ext uri="{FF2B5EF4-FFF2-40B4-BE49-F238E27FC236}">
                  <a16:creationId xmlns:a16="http://schemas.microsoft.com/office/drawing/2014/main" id="{E6A3BE28-5E73-44F0-AA57-58DAD5DD05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3" name="Freeform 41">
              <a:extLst>
                <a:ext uri="{FF2B5EF4-FFF2-40B4-BE49-F238E27FC236}">
                  <a16:creationId xmlns:a16="http://schemas.microsoft.com/office/drawing/2014/main" id="{7ACED00D-535A-4494-8BFA-78E58A2D56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4" name="Freeform 42">
              <a:extLst>
                <a:ext uri="{FF2B5EF4-FFF2-40B4-BE49-F238E27FC236}">
                  <a16:creationId xmlns:a16="http://schemas.microsoft.com/office/drawing/2014/main" id="{0C7D7BCF-768E-4C0D-857A-63BBA8F9BF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5" name="Freeform 43">
              <a:extLst>
                <a:ext uri="{FF2B5EF4-FFF2-40B4-BE49-F238E27FC236}">
                  <a16:creationId xmlns:a16="http://schemas.microsoft.com/office/drawing/2014/main" id="{29401C0B-5EF6-49A6-A9F6-DAC32B3B65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6" name="Freeform 44">
              <a:extLst>
                <a:ext uri="{FF2B5EF4-FFF2-40B4-BE49-F238E27FC236}">
                  <a16:creationId xmlns:a16="http://schemas.microsoft.com/office/drawing/2014/main" id="{F6DF5234-BC86-4ABB-A7ED-575143C6A4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7" name="Rectangle 96">
              <a:extLst>
                <a:ext uri="{FF2B5EF4-FFF2-40B4-BE49-F238E27FC236}">
                  <a16:creationId xmlns:a16="http://schemas.microsoft.com/office/drawing/2014/main" id="{E4863625-8438-4877-9681-839C192C611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98" name="Freeform 46">
              <a:extLst>
                <a:ext uri="{FF2B5EF4-FFF2-40B4-BE49-F238E27FC236}">
                  <a16:creationId xmlns:a16="http://schemas.microsoft.com/office/drawing/2014/main" id="{8A1D47CD-E2C4-4AD2-B105-655BB0905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99" name="Freeform 47">
              <a:extLst>
                <a:ext uri="{FF2B5EF4-FFF2-40B4-BE49-F238E27FC236}">
                  <a16:creationId xmlns:a16="http://schemas.microsoft.com/office/drawing/2014/main" id="{4D816259-D8E8-4E5C-A2CF-8C8AFB8057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0" name="Freeform 48">
              <a:extLst>
                <a:ext uri="{FF2B5EF4-FFF2-40B4-BE49-F238E27FC236}">
                  <a16:creationId xmlns:a16="http://schemas.microsoft.com/office/drawing/2014/main" id="{6377A258-3874-44DB-99C9-C4EA6F7AA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1" name="Freeform 49">
              <a:extLst>
                <a:ext uri="{FF2B5EF4-FFF2-40B4-BE49-F238E27FC236}">
                  <a16:creationId xmlns:a16="http://schemas.microsoft.com/office/drawing/2014/main" id="{A3902333-5178-425F-AA5F-14ABBEDAEF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2" name="Freeform 50">
              <a:extLst>
                <a:ext uri="{FF2B5EF4-FFF2-40B4-BE49-F238E27FC236}">
                  <a16:creationId xmlns:a16="http://schemas.microsoft.com/office/drawing/2014/main" id="{090FF72C-8743-4B55-99A4-E62D6A4B2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3" name="Freeform 51">
              <a:extLst>
                <a:ext uri="{FF2B5EF4-FFF2-40B4-BE49-F238E27FC236}">
                  <a16:creationId xmlns:a16="http://schemas.microsoft.com/office/drawing/2014/main" id="{BFCE6B39-2A20-4DB5-BA8E-2FA60B460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4" name="Freeform 52">
              <a:extLst>
                <a:ext uri="{FF2B5EF4-FFF2-40B4-BE49-F238E27FC236}">
                  <a16:creationId xmlns:a16="http://schemas.microsoft.com/office/drawing/2014/main" id="{A9F068E0-CF7F-474D-9118-50619A6E1C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5" name="Freeform 53">
              <a:extLst>
                <a:ext uri="{FF2B5EF4-FFF2-40B4-BE49-F238E27FC236}">
                  <a16:creationId xmlns:a16="http://schemas.microsoft.com/office/drawing/2014/main" id="{CEE9ADFF-5205-4783-ADA2-655A73DB47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6" name="Freeform 54">
              <a:extLst>
                <a:ext uri="{FF2B5EF4-FFF2-40B4-BE49-F238E27FC236}">
                  <a16:creationId xmlns:a16="http://schemas.microsoft.com/office/drawing/2014/main" id="{B28123C4-0A50-4115-936C-C659A9129A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7" name="Freeform 55">
              <a:extLst>
                <a:ext uri="{FF2B5EF4-FFF2-40B4-BE49-F238E27FC236}">
                  <a16:creationId xmlns:a16="http://schemas.microsoft.com/office/drawing/2014/main" id="{09B49DB9-536F-45DE-9352-5095C8D838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8" name="Freeform 56">
              <a:extLst>
                <a:ext uri="{FF2B5EF4-FFF2-40B4-BE49-F238E27FC236}">
                  <a16:creationId xmlns:a16="http://schemas.microsoft.com/office/drawing/2014/main" id="{43C4B12A-C5E9-47A5-9B04-5D2186A074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09" name="Freeform 57">
              <a:extLst>
                <a:ext uri="{FF2B5EF4-FFF2-40B4-BE49-F238E27FC236}">
                  <a16:creationId xmlns:a16="http://schemas.microsoft.com/office/drawing/2014/main" id="{A01B0DF5-9122-4E62-BF5B-0CCE0A5457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10" name="Freeform 58">
              <a:extLst>
                <a:ext uri="{FF2B5EF4-FFF2-40B4-BE49-F238E27FC236}">
                  <a16:creationId xmlns:a16="http://schemas.microsoft.com/office/drawing/2014/main" id="{3ED6B441-A89D-4565-949B-4C4AB6DC95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sp>
        <p:nvSpPr>
          <p:cNvPr id="3" name="Subtítulo 2">
            <a:extLst>
              <a:ext uri="{FF2B5EF4-FFF2-40B4-BE49-F238E27FC236}">
                <a16:creationId xmlns:a16="http://schemas.microsoft.com/office/drawing/2014/main" id="{D30C5E2D-61F1-FCF4-B789-6C5CEED61B12}"/>
              </a:ext>
            </a:extLst>
          </p:cNvPr>
          <p:cNvSpPr>
            <a:spLocks noGrp="1"/>
          </p:cNvSpPr>
          <p:nvPr>
            <p:ph type="subTitle" idx="1"/>
          </p:nvPr>
        </p:nvSpPr>
        <p:spPr>
          <a:xfrm>
            <a:off x="4968958" y="2249487"/>
            <a:ext cx="6078453" cy="3541714"/>
          </a:xfrm>
        </p:spPr>
        <p:txBody>
          <a:bodyPr vert="horz" lIns="91440" tIns="45720" rIns="91440" bIns="45720" rtlCol="0">
            <a:normAutofit/>
          </a:bodyPr>
          <a:lstStyle/>
          <a:p>
            <a:pPr indent="-228600">
              <a:lnSpc>
                <a:spcPct val="110000"/>
              </a:lnSpc>
              <a:buFont typeface="Arial" panose="020B0604020202020204" pitchFamily="34" charset="0"/>
              <a:buChar char="•"/>
            </a:pPr>
            <a:r>
              <a:rPr lang="en-US" sz="1400">
                <a:solidFill>
                  <a:schemeClr val="tx1"/>
                </a:solidFill>
              </a:rPr>
              <a:t>Comparação de desempenho entre redes neurais convencionais e redes com regularização bayesiana.</a:t>
            </a:r>
          </a:p>
          <a:p>
            <a:pPr indent="-228600">
              <a:lnSpc>
                <a:spcPct val="110000"/>
              </a:lnSpc>
              <a:buFont typeface="Arial" panose="020B0604020202020204" pitchFamily="34" charset="0"/>
              <a:buChar char="•"/>
            </a:pPr>
            <a:r>
              <a:rPr lang="en-US" sz="1400">
                <a:solidFill>
                  <a:schemeClr val="tx1"/>
                </a:solidFill>
              </a:rPr>
              <a:t>A comparação de desempenho entre redes neurais convencionais e redes com regularização bayesiana geralmente envolve avaliar a capacidade de generalização dos modelos em conjuntos de dados de teste.</a:t>
            </a:r>
          </a:p>
          <a:p>
            <a:pPr indent="-228600">
              <a:lnSpc>
                <a:spcPct val="110000"/>
              </a:lnSpc>
              <a:buFont typeface="Arial" panose="020B0604020202020204" pitchFamily="34" charset="0"/>
              <a:buChar char="•"/>
            </a:pPr>
            <a:r>
              <a:rPr lang="en-US" sz="1400">
                <a:solidFill>
                  <a:schemeClr val="tx1"/>
                </a:solidFill>
              </a:rPr>
              <a:t>A regularização bayesiana é frequentemente usada quando há um risco significativo de overfitting devido à complexidade do modelo ou à escassez de dados de treinamento.</a:t>
            </a:r>
          </a:p>
          <a:p>
            <a:pPr indent="-228600">
              <a:lnSpc>
                <a:spcPct val="110000"/>
              </a:lnSpc>
              <a:buFont typeface="Arial" panose="020B0604020202020204" pitchFamily="34" charset="0"/>
              <a:buChar char="•"/>
            </a:pPr>
            <a:r>
              <a:rPr lang="en-US" sz="1400">
                <a:solidFill>
                  <a:schemeClr val="tx1"/>
                </a:solidFill>
              </a:rPr>
              <a:t>Em muitos casos, redes com regularização bayesiana podem superar as redes convencionais, especialmente quando os conjuntos de dados são pequenos ou quando há muitos parâmetros no modelo que podem levar ao overfitting.</a:t>
            </a:r>
          </a:p>
        </p:txBody>
      </p:sp>
      <p:pic>
        <p:nvPicPr>
          <p:cNvPr id="55" name="Áudio 54">
            <a:hlinkClick r:id="" action="ppaction://media"/>
            <a:extLst>
              <a:ext uri="{FF2B5EF4-FFF2-40B4-BE49-F238E27FC236}">
                <a16:creationId xmlns:a16="http://schemas.microsoft.com/office/drawing/2014/main" id="{23CF37B1-BC4E-A7F1-852D-26ED63B3389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38864648"/>
      </p:ext>
    </p:extLst>
  </p:cSld>
  <p:clrMapOvr>
    <a:masterClrMapping/>
  </p:clrMapOvr>
  <mc:AlternateContent xmlns:mc="http://schemas.openxmlformats.org/markup-compatibility/2006">
    <mc:Choice xmlns:p14="http://schemas.microsoft.com/office/powerpoint/2010/main" Requires="p14">
      <p:transition spd="slow" p14:dur="2000" advTm="58078"/>
    </mc:Choice>
    <mc:Fallback>
      <p:transition spd="slow" advTm="58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D50C3BF-4EC6-4075-8C5A-BB4D936693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AAD5EEF9-647D-437D-909D-552158996D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AD572E06-C69D-4C73-907F-E960818C982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ítulo 1">
            <a:extLst>
              <a:ext uri="{FF2B5EF4-FFF2-40B4-BE49-F238E27FC236}">
                <a16:creationId xmlns:a16="http://schemas.microsoft.com/office/drawing/2014/main" id="{B3B71F2D-8FF1-B830-E301-EE56F22A6723}"/>
              </a:ext>
            </a:extLst>
          </p:cNvPr>
          <p:cNvSpPr>
            <a:spLocks noGrp="1"/>
          </p:cNvSpPr>
          <p:nvPr>
            <p:ph type="ctrTitle"/>
          </p:nvPr>
        </p:nvSpPr>
        <p:spPr>
          <a:xfrm>
            <a:off x="5270066" y="1122363"/>
            <a:ext cx="5397933" cy="2387600"/>
          </a:xfrm>
        </p:spPr>
        <p:txBody>
          <a:bodyPr>
            <a:normAutofit/>
          </a:bodyPr>
          <a:lstStyle/>
          <a:p>
            <a:r>
              <a:rPr lang="pt-BR" dirty="0"/>
              <a:t>Métricas</a:t>
            </a:r>
          </a:p>
        </p:txBody>
      </p:sp>
      <p:sp>
        <p:nvSpPr>
          <p:cNvPr id="3" name="Subtítulo 2">
            <a:extLst>
              <a:ext uri="{FF2B5EF4-FFF2-40B4-BE49-F238E27FC236}">
                <a16:creationId xmlns:a16="http://schemas.microsoft.com/office/drawing/2014/main" id="{BB95DE94-15BD-A78E-DE34-0C81BC26E573}"/>
              </a:ext>
            </a:extLst>
          </p:cNvPr>
          <p:cNvSpPr>
            <a:spLocks noGrp="1"/>
          </p:cNvSpPr>
          <p:nvPr>
            <p:ph type="subTitle" idx="1"/>
          </p:nvPr>
        </p:nvSpPr>
        <p:spPr>
          <a:xfrm>
            <a:off x="5230896" y="3602038"/>
            <a:ext cx="5437103" cy="1655762"/>
          </a:xfrm>
        </p:spPr>
        <p:txBody>
          <a:bodyPr>
            <a:normAutofit/>
          </a:bodyPr>
          <a:lstStyle/>
          <a:p>
            <a:r>
              <a:rPr lang="pt-BR" dirty="0"/>
              <a:t>Acurácia de classificação, perda (</a:t>
            </a:r>
            <a:r>
              <a:rPr lang="pt-BR" dirty="0" err="1"/>
              <a:t>loss</a:t>
            </a:r>
            <a:r>
              <a:rPr lang="pt-BR" dirty="0"/>
              <a:t>) durante o treinamento, e tempo de convergência.</a:t>
            </a:r>
          </a:p>
        </p:txBody>
      </p:sp>
      <p:pic>
        <p:nvPicPr>
          <p:cNvPr id="5" name="Imagem 4">
            <a:extLst>
              <a:ext uri="{FF2B5EF4-FFF2-40B4-BE49-F238E27FC236}">
                <a16:creationId xmlns:a16="http://schemas.microsoft.com/office/drawing/2014/main" id="{25F23FD6-2C48-A2D0-E8DB-996A2BFA6EAE}"/>
              </a:ext>
            </a:extLst>
          </p:cNvPr>
          <p:cNvPicPr>
            <a:picLocks noChangeAspect="1"/>
          </p:cNvPicPr>
          <p:nvPr/>
        </p:nvPicPr>
        <p:blipFill rotWithShape="1">
          <a:blip r:embed="rId6"/>
          <a:srcRect l="44937" r="17887" b="1"/>
          <a:stretch/>
        </p:blipFill>
        <p:spPr>
          <a:xfrm>
            <a:off x="-5597" y="10"/>
            <a:ext cx="4635583" cy="6857990"/>
          </a:xfrm>
          <a:prstGeom prst="rect">
            <a:avLst/>
          </a:prstGeom>
        </p:spPr>
      </p:pic>
      <p:grpSp>
        <p:nvGrpSpPr>
          <p:cNvPr id="14" name="Group 13">
            <a:extLst>
              <a:ext uri="{FF2B5EF4-FFF2-40B4-BE49-F238E27FC236}">
                <a16:creationId xmlns:a16="http://schemas.microsoft.com/office/drawing/2014/main" id="{5C427DC4-D0C8-4AD1-971C-C179999E43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5" name="Rectangle 5">
              <a:extLst>
                <a:ext uri="{FF2B5EF4-FFF2-40B4-BE49-F238E27FC236}">
                  <a16:creationId xmlns:a16="http://schemas.microsoft.com/office/drawing/2014/main" id="{11827C78-913D-484C-8C41-03DA314252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6" name="Freeform 6">
              <a:extLst>
                <a:ext uri="{FF2B5EF4-FFF2-40B4-BE49-F238E27FC236}">
                  <a16:creationId xmlns:a16="http://schemas.microsoft.com/office/drawing/2014/main" id="{B6F8B17C-D826-4328-938A-3EA29923DD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7" name="Freeform 7">
              <a:extLst>
                <a:ext uri="{FF2B5EF4-FFF2-40B4-BE49-F238E27FC236}">
                  <a16:creationId xmlns:a16="http://schemas.microsoft.com/office/drawing/2014/main" id="{39D88DB7-6249-4F7B-BE6A-FCC6D49786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18" name="Rectangle 8">
              <a:extLst>
                <a:ext uri="{FF2B5EF4-FFF2-40B4-BE49-F238E27FC236}">
                  <a16:creationId xmlns:a16="http://schemas.microsoft.com/office/drawing/2014/main" id="{756D5198-7167-4B16-AB98-5B4E36925F4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19" name="Freeform 9">
              <a:extLst>
                <a:ext uri="{FF2B5EF4-FFF2-40B4-BE49-F238E27FC236}">
                  <a16:creationId xmlns:a16="http://schemas.microsoft.com/office/drawing/2014/main" id="{DA8DAFD5-0534-4B77-9BDA-835065CBA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0" name="Freeform 10">
              <a:extLst>
                <a:ext uri="{FF2B5EF4-FFF2-40B4-BE49-F238E27FC236}">
                  <a16:creationId xmlns:a16="http://schemas.microsoft.com/office/drawing/2014/main" id="{7CA8B15F-CF03-4D11-8AEC-82E80157B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1" name="Freeform 11">
              <a:extLst>
                <a:ext uri="{FF2B5EF4-FFF2-40B4-BE49-F238E27FC236}">
                  <a16:creationId xmlns:a16="http://schemas.microsoft.com/office/drawing/2014/main" id="{459FF9F8-7A9B-4AA7-A132-383AF3485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2" name="Freeform 12">
              <a:extLst>
                <a:ext uri="{FF2B5EF4-FFF2-40B4-BE49-F238E27FC236}">
                  <a16:creationId xmlns:a16="http://schemas.microsoft.com/office/drawing/2014/main" id="{CBA02FB8-E42C-45DA-AAF7-3397620DAD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3" name="Freeform 13">
              <a:extLst>
                <a:ext uri="{FF2B5EF4-FFF2-40B4-BE49-F238E27FC236}">
                  <a16:creationId xmlns:a16="http://schemas.microsoft.com/office/drawing/2014/main" id="{9929394A-93E2-4CC7-BE87-C83F6A8E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4" name="Freeform 14">
              <a:extLst>
                <a:ext uri="{FF2B5EF4-FFF2-40B4-BE49-F238E27FC236}">
                  <a16:creationId xmlns:a16="http://schemas.microsoft.com/office/drawing/2014/main" id="{0D9C5509-FF48-4A4B-93E5-54BB49A4A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5" name="Freeform 15">
              <a:extLst>
                <a:ext uri="{FF2B5EF4-FFF2-40B4-BE49-F238E27FC236}">
                  <a16:creationId xmlns:a16="http://schemas.microsoft.com/office/drawing/2014/main" id="{8D8D120B-EEA9-48FD-8996-23C6C46E1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6" name="Freeform 16">
              <a:extLst>
                <a:ext uri="{FF2B5EF4-FFF2-40B4-BE49-F238E27FC236}">
                  <a16:creationId xmlns:a16="http://schemas.microsoft.com/office/drawing/2014/main" id="{3C6F42D5-B202-46C6-8515-D98407842B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7" name="Freeform 17">
              <a:extLst>
                <a:ext uri="{FF2B5EF4-FFF2-40B4-BE49-F238E27FC236}">
                  <a16:creationId xmlns:a16="http://schemas.microsoft.com/office/drawing/2014/main" id="{63970DAE-ED0B-4C16-A738-7D472097C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8" name="Freeform 18">
              <a:extLst>
                <a:ext uri="{FF2B5EF4-FFF2-40B4-BE49-F238E27FC236}">
                  <a16:creationId xmlns:a16="http://schemas.microsoft.com/office/drawing/2014/main" id="{3057B46C-1C3D-49B0-BFA0-F8C5242339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29" name="Freeform 19">
              <a:extLst>
                <a:ext uri="{FF2B5EF4-FFF2-40B4-BE49-F238E27FC236}">
                  <a16:creationId xmlns:a16="http://schemas.microsoft.com/office/drawing/2014/main" id="{48CF20C5-3838-4173-A8B8-B2F2C98F1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0" name="Freeform 20">
              <a:extLst>
                <a:ext uri="{FF2B5EF4-FFF2-40B4-BE49-F238E27FC236}">
                  <a16:creationId xmlns:a16="http://schemas.microsoft.com/office/drawing/2014/main" id="{ECE30E10-7578-4E62-ACBF-10C479060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1" name="Freeform 21">
              <a:extLst>
                <a:ext uri="{FF2B5EF4-FFF2-40B4-BE49-F238E27FC236}">
                  <a16:creationId xmlns:a16="http://schemas.microsoft.com/office/drawing/2014/main" id="{944967BD-A875-4678-99F4-7F57BB00D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2" name="Freeform 22">
              <a:extLst>
                <a:ext uri="{FF2B5EF4-FFF2-40B4-BE49-F238E27FC236}">
                  <a16:creationId xmlns:a16="http://schemas.microsoft.com/office/drawing/2014/main" id="{39B8890D-782F-4441-99F8-24D555ADB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3" name="Freeform 23">
              <a:extLst>
                <a:ext uri="{FF2B5EF4-FFF2-40B4-BE49-F238E27FC236}">
                  <a16:creationId xmlns:a16="http://schemas.microsoft.com/office/drawing/2014/main" id="{BD2843C9-86AC-4823-8D89-66B62F94E2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4" name="Freeform 24">
              <a:extLst>
                <a:ext uri="{FF2B5EF4-FFF2-40B4-BE49-F238E27FC236}">
                  <a16:creationId xmlns:a16="http://schemas.microsoft.com/office/drawing/2014/main" id="{1B519EA3-915E-4EAD-A40F-32168E8E1F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5" name="Freeform 25">
              <a:extLst>
                <a:ext uri="{FF2B5EF4-FFF2-40B4-BE49-F238E27FC236}">
                  <a16:creationId xmlns:a16="http://schemas.microsoft.com/office/drawing/2014/main" id="{7A321902-1E1D-4964-AF8F-D133DEA58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6" name="Freeform 26">
              <a:extLst>
                <a:ext uri="{FF2B5EF4-FFF2-40B4-BE49-F238E27FC236}">
                  <a16:creationId xmlns:a16="http://schemas.microsoft.com/office/drawing/2014/main" id="{112E54C4-91A4-40EC-9182-578C6684F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7" name="Freeform 27">
              <a:extLst>
                <a:ext uri="{FF2B5EF4-FFF2-40B4-BE49-F238E27FC236}">
                  <a16:creationId xmlns:a16="http://schemas.microsoft.com/office/drawing/2014/main" id="{8FA627D4-711B-43E1-956F-E83777F1E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8" name="Freeform 28">
              <a:extLst>
                <a:ext uri="{FF2B5EF4-FFF2-40B4-BE49-F238E27FC236}">
                  <a16:creationId xmlns:a16="http://schemas.microsoft.com/office/drawing/2014/main" id="{A52861B4-1F11-4F96-B2C6-6CF1ABF3EA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39" name="Freeform 29">
              <a:extLst>
                <a:ext uri="{FF2B5EF4-FFF2-40B4-BE49-F238E27FC236}">
                  <a16:creationId xmlns:a16="http://schemas.microsoft.com/office/drawing/2014/main" id="{8B08E382-69A6-4F49-B9D0-30282ABF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0" name="Freeform 30">
              <a:extLst>
                <a:ext uri="{FF2B5EF4-FFF2-40B4-BE49-F238E27FC236}">
                  <a16:creationId xmlns:a16="http://schemas.microsoft.com/office/drawing/2014/main" id="{C90814EC-520D-44F5-86DC-EC86DC654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1" name="Freeform 31">
              <a:extLst>
                <a:ext uri="{FF2B5EF4-FFF2-40B4-BE49-F238E27FC236}">
                  <a16:creationId xmlns:a16="http://schemas.microsoft.com/office/drawing/2014/main" id="{F912B22F-31DB-46D6-8E4E-54EBED6B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2" name="Freeform 32">
              <a:extLst>
                <a:ext uri="{FF2B5EF4-FFF2-40B4-BE49-F238E27FC236}">
                  <a16:creationId xmlns:a16="http://schemas.microsoft.com/office/drawing/2014/main" id="{051A22F2-66B3-4FF2-89BD-CD02C2681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3" name="Rectangle 33">
              <a:extLst>
                <a:ext uri="{FF2B5EF4-FFF2-40B4-BE49-F238E27FC236}">
                  <a16:creationId xmlns:a16="http://schemas.microsoft.com/office/drawing/2014/main" id="{4C2C276D-BE72-4024-971D-6777F9524CB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44" name="Freeform 34">
              <a:extLst>
                <a:ext uri="{FF2B5EF4-FFF2-40B4-BE49-F238E27FC236}">
                  <a16:creationId xmlns:a16="http://schemas.microsoft.com/office/drawing/2014/main" id="{6AFDDC6B-3AFC-48D7-95CF-5FBB511D84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5" name="Freeform 35">
              <a:extLst>
                <a:ext uri="{FF2B5EF4-FFF2-40B4-BE49-F238E27FC236}">
                  <a16:creationId xmlns:a16="http://schemas.microsoft.com/office/drawing/2014/main" id="{FFAA444D-5CF5-4864-A37F-A111C8FF8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6" name="Freeform 36">
              <a:extLst>
                <a:ext uri="{FF2B5EF4-FFF2-40B4-BE49-F238E27FC236}">
                  <a16:creationId xmlns:a16="http://schemas.microsoft.com/office/drawing/2014/main" id="{5FF79462-E4F2-48A6-A56D-0D6025638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7" name="Freeform 37">
              <a:extLst>
                <a:ext uri="{FF2B5EF4-FFF2-40B4-BE49-F238E27FC236}">
                  <a16:creationId xmlns:a16="http://schemas.microsoft.com/office/drawing/2014/main" id="{966D2CEE-D08F-46BC-B14C-93765B5B5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8" name="Freeform 38">
              <a:extLst>
                <a:ext uri="{FF2B5EF4-FFF2-40B4-BE49-F238E27FC236}">
                  <a16:creationId xmlns:a16="http://schemas.microsoft.com/office/drawing/2014/main" id="{599A4AD6-C27F-4336-9E88-8C647A23C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49" name="Freeform 39">
              <a:extLst>
                <a:ext uri="{FF2B5EF4-FFF2-40B4-BE49-F238E27FC236}">
                  <a16:creationId xmlns:a16="http://schemas.microsoft.com/office/drawing/2014/main" id="{44DF8341-5042-4DC0-BAEF-E3D91FF7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0" name="Freeform 40">
              <a:extLst>
                <a:ext uri="{FF2B5EF4-FFF2-40B4-BE49-F238E27FC236}">
                  <a16:creationId xmlns:a16="http://schemas.microsoft.com/office/drawing/2014/main" id="{71762CC7-CB05-40DA-A00C-4E2E2480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1" name="Freeform 41">
              <a:extLst>
                <a:ext uri="{FF2B5EF4-FFF2-40B4-BE49-F238E27FC236}">
                  <a16:creationId xmlns:a16="http://schemas.microsoft.com/office/drawing/2014/main" id="{4F9045FC-8914-48C8-A36C-AAA35E3F4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2" name="Freeform 42">
              <a:extLst>
                <a:ext uri="{FF2B5EF4-FFF2-40B4-BE49-F238E27FC236}">
                  <a16:creationId xmlns:a16="http://schemas.microsoft.com/office/drawing/2014/main" id="{2B8DF617-2AF1-45FE-A0B8-E36B9580A3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3" name="Freeform 43">
              <a:extLst>
                <a:ext uri="{FF2B5EF4-FFF2-40B4-BE49-F238E27FC236}">
                  <a16:creationId xmlns:a16="http://schemas.microsoft.com/office/drawing/2014/main" id="{492D7FF8-46B6-4679-9439-2057238D5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4" name="Freeform 44">
              <a:extLst>
                <a:ext uri="{FF2B5EF4-FFF2-40B4-BE49-F238E27FC236}">
                  <a16:creationId xmlns:a16="http://schemas.microsoft.com/office/drawing/2014/main" id="{33DDE513-207C-49C7-BF67-7526AAAA15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5" name="Rectangle 45">
              <a:extLst>
                <a:ext uri="{FF2B5EF4-FFF2-40B4-BE49-F238E27FC236}">
                  <a16:creationId xmlns:a16="http://schemas.microsoft.com/office/drawing/2014/main" id="{ABEE1802-DF83-4775-831C-512B9B0B15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sp>
          <p:nvSpPr>
            <p:cNvPr id="56" name="Freeform 46">
              <a:extLst>
                <a:ext uri="{FF2B5EF4-FFF2-40B4-BE49-F238E27FC236}">
                  <a16:creationId xmlns:a16="http://schemas.microsoft.com/office/drawing/2014/main" id="{3882C4EF-F620-4972-8FB9-B856D2B6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7" name="Freeform 47">
              <a:extLst>
                <a:ext uri="{FF2B5EF4-FFF2-40B4-BE49-F238E27FC236}">
                  <a16:creationId xmlns:a16="http://schemas.microsoft.com/office/drawing/2014/main" id="{531F85E7-F63E-4D39-8088-8195AD2274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8" name="Freeform 48">
              <a:extLst>
                <a:ext uri="{FF2B5EF4-FFF2-40B4-BE49-F238E27FC236}">
                  <a16:creationId xmlns:a16="http://schemas.microsoft.com/office/drawing/2014/main" id="{9ADD32DD-B096-4677-80F8-B92AA01E6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59" name="Freeform 49">
              <a:extLst>
                <a:ext uri="{FF2B5EF4-FFF2-40B4-BE49-F238E27FC236}">
                  <a16:creationId xmlns:a16="http://schemas.microsoft.com/office/drawing/2014/main" id="{9F1863D8-139F-4C40-BF00-40B6EA0F30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0" name="Freeform 50">
              <a:extLst>
                <a:ext uri="{FF2B5EF4-FFF2-40B4-BE49-F238E27FC236}">
                  <a16:creationId xmlns:a16="http://schemas.microsoft.com/office/drawing/2014/main" id="{41C88777-539F-4497-8ACD-DB5EB48C8C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1" name="Freeform 51">
              <a:extLst>
                <a:ext uri="{FF2B5EF4-FFF2-40B4-BE49-F238E27FC236}">
                  <a16:creationId xmlns:a16="http://schemas.microsoft.com/office/drawing/2014/main" id="{502CEC28-4F28-4576-B919-7262CCC1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2" name="Freeform 52">
              <a:extLst>
                <a:ext uri="{FF2B5EF4-FFF2-40B4-BE49-F238E27FC236}">
                  <a16:creationId xmlns:a16="http://schemas.microsoft.com/office/drawing/2014/main" id="{C9E5198A-7C53-4D62-BA3D-A3AC6FD0F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3" name="Freeform 53">
              <a:extLst>
                <a:ext uri="{FF2B5EF4-FFF2-40B4-BE49-F238E27FC236}">
                  <a16:creationId xmlns:a16="http://schemas.microsoft.com/office/drawing/2014/main" id="{E9A854AB-3F74-4287-87DC-AF5A568859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4" name="Freeform 54">
              <a:extLst>
                <a:ext uri="{FF2B5EF4-FFF2-40B4-BE49-F238E27FC236}">
                  <a16:creationId xmlns:a16="http://schemas.microsoft.com/office/drawing/2014/main" id="{4AB0057E-B3A6-4026-9957-95F85AEE5C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5" name="Freeform 55">
              <a:extLst>
                <a:ext uri="{FF2B5EF4-FFF2-40B4-BE49-F238E27FC236}">
                  <a16:creationId xmlns:a16="http://schemas.microsoft.com/office/drawing/2014/main" id="{3EE41E05-F297-4026-836E-28493C070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6" name="Freeform 56">
              <a:extLst>
                <a:ext uri="{FF2B5EF4-FFF2-40B4-BE49-F238E27FC236}">
                  <a16:creationId xmlns:a16="http://schemas.microsoft.com/office/drawing/2014/main" id="{C92C5E3B-704D-4F3E-8093-7CA684C41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7" name="Freeform 57">
              <a:extLst>
                <a:ext uri="{FF2B5EF4-FFF2-40B4-BE49-F238E27FC236}">
                  <a16:creationId xmlns:a16="http://schemas.microsoft.com/office/drawing/2014/main" id="{825CD6F0-AF7C-4FF4-97CB-67456D1D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68" name="Freeform 58">
              <a:extLst>
                <a:ext uri="{FF2B5EF4-FFF2-40B4-BE49-F238E27FC236}">
                  <a16:creationId xmlns:a16="http://schemas.microsoft.com/office/drawing/2014/main" id="{C4DD64A4-C034-4789-BB5E-F569044A3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grpSp>
      <p:grpSp>
        <p:nvGrpSpPr>
          <p:cNvPr id="70" name="Group 69">
            <a:extLst>
              <a:ext uri="{FF2B5EF4-FFF2-40B4-BE49-F238E27FC236}">
                <a16:creationId xmlns:a16="http://schemas.microsoft.com/office/drawing/2014/main" id="{B683E0DB-6F21-4C3E-8305-9450FD8D69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1" name="Freeform 32">
              <a:extLst>
                <a:ext uri="{FF2B5EF4-FFF2-40B4-BE49-F238E27FC236}">
                  <a16:creationId xmlns:a16="http://schemas.microsoft.com/office/drawing/2014/main" id="{F0A05D6A-7B96-4CC8-AE3F-7FD9D8AD9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2" name="Freeform 33">
              <a:extLst>
                <a:ext uri="{FF2B5EF4-FFF2-40B4-BE49-F238E27FC236}">
                  <a16:creationId xmlns:a16="http://schemas.microsoft.com/office/drawing/2014/main" id="{5D804E2E-555D-4400-AF17-C855839CB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3" name="Freeform 34">
              <a:extLst>
                <a:ext uri="{FF2B5EF4-FFF2-40B4-BE49-F238E27FC236}">
                  <a16:creationId xmlns:a16="http://schemas.microsoft.com/office/drawing/2014/main" id="{18D98775-8A76-44FB-B847-48847A7B5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4" name="Freeform 35">
              <a:extLst>
                <a:ext uri="{FF2B5EF4-FFF2-40B4-BE49-F238E27FC236}">
                  <a16:creationId xmlns:a16="http://schemas.microsoft.com/office/drawing/2014/main" id="{81718D4D-D78C-49F6-A8D0-9BFA8281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5" name="Freeform 36">
              <a:extLst>
                <a:ext uri="{FF2B5EF4-FFF2-40B4-BE49-F238E27FC236}">
                  <a16:creationId xmlns:a16="http://schemas.microsoft.com/office/drawing/2014/main" id="{77635061-C105-40C2-B344-85AFF348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6" name="Freeform 37">
              <a:extLst>
                <a:ext uri="{FF2B5EF4-FFF2-40B4-BE49-F238E27FC236}">
                  <a16:creationId xmlns:a16="http://schemas.microsoft.com/office/drawing/2014/main" id="{8AC7657B-8096-43B1-8064-66D26AD3E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7" name="Freeform 38">
              <a:extLst>
                <a:ext uri="{FF2B5EF4-FFF2-40B4-BE49-F238E27FC236}">
                  <a16:creationId xmlns:a16="http://schemas.microsoft.com/office/drawing/2014/main" id="{53E7728E-84D6-4409-8B01-362F9C83C5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8" name="Freeform 39">
              <a:extLst>
                <a:ext uri="{FF2B5EF4-FFF2-40B4-BE49-F238E27FC236}">
                  <a16:creationId xmlns:a16="http://schemas.microsoft.com/office/drawing/2014/main" id="{4AC472D4-CE53-4329-A993-58B6E842D7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79" name="Freeform 40">
              <a:extLst>
                <a:ext uri="{FF2B5EF4-FFF2-40B4-BE49-F238E27FC236}">
                  <a16:creationId xmlns:a16="http://schemas.microsoft.com/office/drawing/2014/main" id="{26159CF8-0326-4216-A837-F6D30FE966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pt-BR"/>
            </a:p>
          </p:txBody>
        </p:sp>
        <p:sp>
          <p:nvSpPr>
            <p:cNvPr id="80" name="Rectangle 41">
              <a:extLst>
                <a:ext uri="{FF2B5EF4-FFF2-40B4-BE49-F238E27FC236}">
                  <a16:creationId xmlns:a16="http://schemas.microsoft.com/office/drawing/2014/main" id="{9BC6B81B-A802-4A4A-A808-00EB7698527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pt-BR"/>
            </a:p>
          </p:txBody>
        </p:sp>
      </p:grpSp>
      <p:pic>
        <p:nvPicPr>
          <p:cNvPr id="81" name="Áudio 80">
            <a:hlinkClick r:id="" action="ppaction://media"/>
            <a:extLst>
              <a:ext uri="{FF2B5EF4-FFF2-40B4-BE49-F238E27FC236}">
                <a16:creationId xmlns:a16="http://schemas.microsoft.com/office/drawing/2014/main" id="{50EA422B-B69D-BBED-2164-1134E3AAF0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79952404"/>
      </p:ext>
    </p:extLst>
  </p:cSld>
  <p:clrMapOvr>
    <a:masterClrMapping/>
  </p:clrMapOvr>
  <mc:AlternateContent xmlns:mc="http://schemas.openxmlformats.org/markup-compatibility/2006">
    <mc:Choice xmlns:p14="http://schemas.microsoft.com/office/powerpoint/2010/main" Requires="p14">
      <p:transition spd="slow" p14:dur="2000" advTm="52148"/>
    </mc:Choice>
    <mc:Fallback>
      <p:transition spd="slow" advTm="52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52BACE-DFA7-3D5C-CD86-01D2C23BBD0C}"/>
              </a:ext>
            </a:extLst>
          </p:cNvPr>
          <p:cNvSpPr>
            <a:spLocks noGrp="1"/>
          </p:cNvSpPr>
          <p:nvPr>
            <p:ph type="ctrTitle"/>
          </p:nvPr>
        </p:nvSpPr>
        <p:spPr>
          <a:xfrm>
            <a:off x="1845252" y="167710"/>
            <a:ext cx="3734941" cy="2396681"/>
          </a:xfrm>
        </p:spPr>
        <p:txBody>
          <a:bodyPr>
            <a:normAutofit/>
          </a:bodyPr>
          <a:lstStyle/>
          <a:p>
            <a:r>
              <a:rPr lang="pt-BR" dirty="0"/>
              <a:t>Carga de trabalho</a:t>
            </a:r>
          </a:p>
        </p:txBody>
      </p:sp>
      <p:sp>
        <p:nvSpPr>
          <p:cNvPr id="3" name="Subtítulo 2">
            <a:extLst>
              <a:ext uri="{FF2B5EF4-FFF2-40B4-BE49-F238E27FC236}">
                <a16:creationId xmlns:a16="http://schemas.microsoft.com/office/drawing/2014/main" id="{C948640C-ADD2-5604-42AD-FDD28C053B20}"/>
              </a:ext>
            </a:extLst>
          </p:cNvPr>
          <p:cNvSpPr>
            <a:spLocks noGrp="1"/>
          </p:cNvSpPr>
          <p:nvPr>
            <p:ph type="subTitle" idx="1"/>
          </p:nvPr>
        </p:nvSpPr>
        <p:spPr>
          <a:xfrm>
            <a:off x="484227" y="2801937"/>
            <a:ext cx="5611772" cy="2052720"/>
          </a:xfrm>
        </p:spPr>
        <p:txBody>
          <a:bodyPr>
            <a:noAutofit/>
          </a:bodyPr>
          <a:lstStyle/>
          <a:p>
            <a:pPr>
              <a:lnSpc>
                <a:spcPct val="110000"/>
              </a:lnSpc>
            </a:pPr>
            <a:r>
              <a:rPr lang="pt-BR" sz="1800" dirty="0">
                <a:solidFill>
                  <a:schemeClr val="tx1"/>
                </a:solidFill>
              </a:rPr>
              <a:t>Conjunto de dados de imagens, os estudos se concentram em conjuntos de dados epidemiológicos e climáticos fornecidos por órgãos oficiais de saúde ou governo de cada país onde o estudo foi realizado.</a:t>
            </a:r>
          </a:p>
          <a:p>
            <a:pPr>
              <a:lnSpc>
                <a:spcPct val="110000"/>
              </a:lnSpc>
            </a:pPr>
            <a:r>
              <a:rPr lang="pt-BR" sz="1800" dirty="0">
                <a:solidFill>
                  <a:schemeClr val="tx1"/>
                </a:solidFill>
              </a:rPr>
              <a:t>Esses conjuntos de dados epidemiológicos e climáticos são usados para prever ou analisar padrões relacionados a doenças, como a dengue, por exemplo. Cada artigo utiliza diferentes técnicas de modelagem e algoritmos de aprendizado de máquina para fazer previsões ou análises com base nesses dados.</a:t>
            </a:r>
          </a:p>
          <a:p>
            <a:pPr>
              <a:lnSpc>
                <a:spcPct val="110000"/>
              </a:lnSpc>
            </a:pPr>
            <a:endParaRPr lang="pt-BR" sz="1800" dirty="0">
              <a:solidFill>
                <a:schemeClr val="tx1"/>
              </a:solidFill>
            </a:endParaRPr>
          </a:p>
        </p:txBody>
      </p:sp>
      <p:sp>
        <p:nvSpPr>
          <p:cNvPr id="10" name="Round Diagonal Corner Rectangle 6">
            <a:extLst>
              <a:ext uri="{FF2B5EF4-FFF2-40B4-BE49-F238E27FC236}">
                <a16:creationId xmlns:a16="http://schemas.microsoft.com/office/drawing/2014/main" id="{BDE99016-F850-4AF3-BB21-B78608122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808057"/>
            <a:ext cx="5286376"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a:extLst>
              <a:ext uri="{FF2B5EF4-FFF2-40B4-BE49-F238E27FC236}">
                <a16:creationId xmlns:a16="http://schemas.microsoft.com/office/drawing/2014/main" id="{736DB9B9-4407-678C-4E98-848C6E7B0485}"/>
              </a:ext>
            </a:extLst>
          </p:cNvPr>
          <p:cNvPicPr>
            <a:picLocks noChangeAspect="1"/>
          </p:cNvPicPr>
          <p:nvPr/>
        </p:nvPicPr>
        <p:blipFill>
          <a:blip r:embed="rId5"/>
          <a:stretch>
            <a:fillRect/>
          </a:stretch>
        </p:blipFill>
        <p:spPr>
          <a:xfrm>
            <a:off x="6201448" y="1190299"/>
            <a:ext cx="5075478" cy="2550427"/>
          </a:xfrm>
          <a:prstGeom prst="rect">
            <a:avLst/>
          </a:prstGeom>
        </p:spPr>
      </p:pic>
      <p:pic>
        <p:nvPicPr>
          <p:cNvPr id="151" name="Áudio 150">
            <a:hlinkClick r:id="" action="ppaction://media"/>
            <a:extLst>
              <a:ext uri="{FF2B5EF4-FFF2-40B4-BE49-F238E27FC236}">
                <a16:creationId xmlns:a16="http://schemas.microsoft.com/office/drawing/2014/main" id="{DC5DFA22-6194-3827-A8C4-E2654E122EC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3473355"/>
      </p:ext>
    </p:extLst>
  </p:cSld>
  <p:clrMapOvr>
    <a:masterClrMapping/>
  </p:clrMapOvr>
  <mc:AlternateContent xmlns:mc="http://schemas.openxmlformats.org/markup-compatibility/2006">
    <mc:Choice xmlns:p14="http://schemas.microsoft.com/office/powerpoint/2010/main" Requires="p14">
      <p:transition spd="slow" p14:dur="2000" advTm="127332"/>
    </mc:Choice>
    <mc:Fallback>
      <p:transition spd="slow" advTm="127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Circuito</Template>
  <TotalTime>122</TotalTime>
  <Words>938</Words>
  <Application>Microsoft Office PowerPoint</Application>
  <PresentationFormat>Widescreen</PresentationFormat>
  <Paragraphs>57</Paragraphs>
  <Slides>17</Slides>
  <Notes>0</Notes>
  <HiddenSlides>0</HiddenSlides>
  <MMClips>17</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17</vt:i4>
      </vt:variant>
    </vt:vector>
  </HeadingPairs>
  <TitlesOfParts>
    <vt:vector size="20" baseType="lpstr">
      <vt:lpstr>Arial</vt:lpstr>
      <vt:lpstr>Tw Cen MT</vt:lpstr>
      <vt:lpstr>Circuito</vt:lpstr>
      <vt:lpstr>Trabalho 03 AVALIAÇÃO DE DESEMPENHO DE SISTEMAS COMPUTACIONAIS</vt:lpstr>
      <vt:lpstr>Título o Nome dos autores o Evento/periódico em que foi publicado o Ano de publicação</vt:lpstr>
      <vt:lpstr>Problema tratado no artigo e objetivo do artigo</vt:lpstr>
      <vt:lpstr>Dados da avaliação de desempenho</vt:lpstr>
      <vt:lpstr>Sistema em teste e componente em estudo</vt:lpstr>
      <vt:lpstr>Sistema em teste e componente em estudo</vt:lpstr>
      <vt:lpstr>Técnica de avaliação utilizada</vt:lpstr>
      <vt:lpstr>Métricas</vt:lpstr>
      <vt:lpstr>Carga de trabalho</vt:lpstr>
      <vt:lpstr>Parâmetros, fatores e níveis do sistema e da carga de trabalho</vt:lpstr>
      <vt:lpstr>Fatores de variação da complexidade do modelo</vt:lpstr>
      <vt:lpstr>Parâmetros do modelo</vt:lpstr>
      <vt:lpstr>Outros detalhes sobre a avaliação</vt:lpstr>
      <vt:lpstr>Como os resultados foram apresentados</vt:lpstr>
      <vt:lpstr>Pontos fortes</vt:lpstr>
      <vt:lpstr>Pontos fracos</vt:lpstr>
      <vt:lpstr>Sugestões de melhorias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Trabalho 03 AVALIAÇÃO DE DESEMPENHO DE SISTEMAS COMPUTACIONAIS</dc:title>
  <dc:creator>DANIEL OLIVEIRA DOS SANTOS</dc:creator>
  <cp:lastModifiedBy>DANIEL OLIVEIRA DOS SANTOS</cp:lastModifiedBy>
  <cp:revision>1</cp:revision>
  <dcterms:created xsi:type="dcterms:W3CDTF">2024-04-13T16:31:55Z</dcterms:created>
  <dcterms:modified xsi:type="dcterms:W3CDTF">2024-04-13T18:34:41Z</dcterms:modified>
</cp:coreProperties>
</file>

<file path=docProps/thumbnail.jpeg>
</file>